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45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D087FA-487A-4EAB-8239-E09AB37AB9FD}" v="40" dt="2026-11-06T13:57:25.4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5" autoAdjust="0"/>
    <p:restoredTop sz="94660"/>
  </p:normalViewPr>
  <p:slideViewPr>
    <p:cSldViewPr snapToGrid="0">
      <p:cViewPr varScale="1">
        <p:scale>
          <a:sx n="54" d="100"/>
          <a:sy n="54" d="100"/>
        </p:scale>
        <p:origin x="270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rish Harpenden" userId="c0b49c4100625b6a" providerId="LiveId" clId="{F58F10A4-60F1-47B1-94B0-B875B2B05598}"/>
    <pc:docChg chg="custSel modSld">
      <pc:chgData name="Parish Harpenden" userId="c0b49c4100625b6a" providerId="LiveId" clId="{F58F10A4-60F1-47B1-94B0-B875B2B05598}" dt="2026-11-03T14:02:53.728" v="125" actId="207"/>
      <pc:docMkLst>
        <pc:docMk/>
      </pc:docMkLst>
      <pc:sldChg chg="modSp mod">
        <pc:chgData name="Parish Harpenden" userId="c0b49c4100625b6a" providerId="LiveId" clId="{F58F10A4-60F1-47B1-94B0-B875B2B05598}" dt="2026-11-03T12:28:43.295" v="116" actId="1076"/>
        <pc:sldMkLst>
          <pc:docMk/>
          <pc:sldMk cId="1353770193" sldId="256"/>
        </pc:sldMkLst>
        <pc:spChg chg="mod">
          <ac:chgData name="Parish Harpenden" userId="c0b49c4100625b6a" providerId="LiveId" clId="{F58F10A4-60F1-47B1-94B0-B875B2B05598}" dt="2026-11-03T12:27:07.602" v="98" actId="20577"/>
          <ac:spMkLst>
            <pc:docMk/>
            <pc:sldMk cId="1353770193" sldId="256"/>
            <ac:spMk id="7" creationId="{E80F8DA4-8CBD-C908-EF8A-644C173DC4E1}"/>
          </ac:spMkLst>
        </pc:spChg>
        <pc:spChg chg="mod">
          <ac:chgData name="Parish Harpenden" userId="c0b49c4100625b6a" providerId="LiveId" clId="{F58F10A4-60F1-47B1-94B0-B875B2B05598}" dt="2026-11-03T12:27:31.028" v="101" actId="1076"/>
          <ac:spMkLst>
            <pc:docMk/>
            <pc:sldMk cId="1353770193" sldId="256"/>
            <ac:spMk id="11" creationId="{60165CF1-8806-9F67-D79D-EE07198FB153}"/>
          </ac:spMkLst>
        </pc:spChg>
        <pc:spChg chg="mod">
          <ac:chgData name="Parish Harpenden" userId="c0b49c4100625b6a" providerId="LiveId" clId="{F58F10A4-60F1-47B1-94B0-B875B2B05598}" dt="2026-11-03T12:28:18.753" v="111" actId="6549"/>
          <ac:spMkLst>
            <pc:docMk/>
            <pc:sldMk cId="1353770193" sldId="256"/>
            <ac:spMk id="13" creationId="{DC55CC9F-6FA1-AE4C-B37B-1EE4F14B81F0}"/>
          </ac:spMkLst>
        </pc:spChg>
        <pc:spChg chg="mod">
          <ac:chgData name="Parish Harpenden" userId="c0b49c4100625b6a" providerId="LiveId" clId="{F58F10A4-60F1-47B1-94B0-B875B2B05598}" dt="2026-11-03T12:28:37.452" v="114" actId="1076"/>
          <ac:spMkLst>
            <pc:docMk/>
            <pc:sldMk cId="1353770193" sldId="256"/>
            <ac:spMk id="15" creationId="{9678762E-C507-1FAA-E210-F1A08018EF5E}"/>
          </ac:spMkLst>
        </pc:spChg>
        <pc:spChg chg="mod">
          <ac:chgData name="Parish Harpenden" userId="c0b49c4100625b6a" providerId="LiveId" clId="{F58F10A4-60F1-47B1-94B0-B875B2B05598}" dt="2026-11-03T12:28:27.703" v="112" actId="1076"/>
          <ac:spMkLst>
            <pc:docMk/>
            <pc:sldMk cId="1353770193" sldId="256"/>
            <ac:spMk id="23" creationId="{A0E5561F-8CD5-B5DB-89FE-EA3F7C5CB65C}"/>
          </ac:spMkLst>
        </pc:spChg>
        <pc:cxnChg chg="mod">
          <ac:chgData name="Parish Harpenden" userId="c0b49c4100625b6a" providerId="LiveId" clId="{F58F10A4-60F1-47B1-94B0-B875B2B05598}" dt="2026-11-03T12:28:43.295" v="116" actId="1076"/>
          <ac:cxnSpMkLst>
            <pc:docMk/>
            <pc:sldMk cId="1353770193" sldId="256"/>
            <ac:cxnSpMk id="17" creationId="{3D58D13C-B064-E0C8-5F2A-DED3676CE029}"/>
          </ac:cxnSpMkLst>
        </pc:cxnChg>
        <pc:cxnChg chg="mod">
          <ac:chgData name="Parish Harpenden" userId="c0b49c4100625b6a" providerId="LiveId" clId="{F58F10A4-60F1-47B1-94B0-B875B2B05598}" dt="2026-11-03T12:28:40.763" v="115" actId="1076"/>
          <ac:cxnSpMkLst>
            <pc:docMk/>
            <pc:sldMk cId="1353770193" sldId="256"/>
            <ac:cxnSpMk id="21" creationId="{D65A3476-7D1C-A35F-55E9-9B92BFB4A5C2}"/>
          </ac:cxnSpMkLst>
        </pc:cxnChg>
      </pc:sldChg>
      <pc:sldChg chg="modSp mod">
        <pc:chgData name="Parish Harpenden" userId="c0b49c4100625b6a" providerId="LiveId" clId="{F58F10A4-60F1-47B1-94B0-B875B2B05598}" dt="2026-11-03T14:02:06.805" v="120" actId="207"/>
        <pc:sldMkLst>
          <pc:docMk/>
          <pc:sldMk cId="1602360888" sldId="257"/>
        </pc:sldMkLst>
        <pc:spChg chg="mod">
          <ac:chgData name="Parish Harpenden" userId="c0b49c4100625b6a" providerId="LiveId" clId="{F58F10A4-60F1-47B1-94B0-B875B2B05598}" dt="2026-11-03T14:02:06.805" v="120" actId="207"/>
          <ac:spMkLst>
            <pc:docMk/>
            <pc:sldMk cId="1602360888" sldId="257"/>
            <ac:spMk id="3" creationId="{C3428AC5-9F31-D7DA-6ACA-8D6997D91CCD}"/>
          </ac:spMkLst>
        </pc:spChg>
        <pc:spChg chg="mod">
          <ac:chgData name="Parish Harpenden" userId="c0b49c4100625b6a" providerId="LiveId" clId="{F58F10A4-60F1-47B1-94B0-B875B2B05598}" dt="2026-11-03T14:01:58.898" v="118" actId="207"/>
          <ac:spMkLst>
            <pc:docMk/>
            <pc:sldMk cId="1602360888" sldId="257"/>
            <ac:spMk id="4" creationId="{25EC391A-60C6-143C-36AC-2B29F6DC444F}"/>
          </ac:spMkLst>
        </pc:spChg>
        <pc:spChg chg="mod">
          <ac:chgData name="Parish Harpenden" userId="c0b49c4100625b6a" providerId="LiveId" clId="{F58F10A4-60F1-47B1-94B0-B875B2B05598}" dt="2026-11-03T14:01:55.275" v="117" actId="207"/>
          <ac:spMkLst>
            <pc:docMk/>
            <pc:sldMk cId="1602360888" sldId="257"/>
            <ac:spMk id="9" creationId="{0F66B440-0A94-3776-40F2-4091E5F214AB}"/>
          </ac:spMkLst>
        </pc:spChg>
        <pc:spChg chg="mod">
          <ac:chgData name="Parish Harpenden" userId="c0b49c4100625b6a" providerId="LiveId" clId="{F58F10A4-60F1-47B1-94B0-B875B2B05598}" dt="2026-11-03T14:02:03.049" v="119" actId="207"/>
          <ac:spMkLst>
            <pc:docMk/>
            <pc:sldMk cId="1602360888" sldId="257"/>
            <ac:spMk id="11" creationId="{A3D0183B-FFD8-12F3-FD03-832D20D6EC7D}"/>
          </ac:spMkLst>
        </pc:spChg>
      </pc:sldChg>
      <pc:sldChg chg="modSp mod">
        <pc:chgData name="Parish Harpenden" userId="c0b49c4100625b6a" providerId="LiveId" clId="{F58F10A4-60F1-47B1-94B0-B875B2B05598}" dt="2026-11-03T14:02:53.728" v="125" actId="207"/>
        <pc:sldMkLst>
          <pc:docMk/>
          <pc:sldMk cId="2833502972" sldId="258"/>
        </pc:sldMkLst>
        <pc:spChg chg="mod">
          <ac:chgData name="Parish Harpenden" userId="c0b49c4100625b6a" providerId="LiveId" clId="{F58F10A4-60F1-47B1-94B0-B875B2B05598}" dt="2026-11-03T14:02:48.897" v="124" actId="207"/>
          <ac:spMkLst>
            <pc:docMk/>
            <pc:sldMk cId="2833502972" sldId="258"/>
            <ac:spMk id="9" creationId="{A9B043FF-53C2-9D98-7A4F-0D662DD533D8}"/>
          </ac:spMkLst>
        </pc:spChg>
        <pc:spChg chg="mod">
          <ac:chgData name="Parish Harpenden" userId="c0b49c4100625b6a" providerId="LiveId" clId="{F58F10A4-60F1-47B1-94B0-B875B2B05598}" dt="2026-11-03T14:02:53.728" v="125" actId="207"/>
          <ac:spMkLst>
            <pc:docMk/>
            <pc:sldMk cId="2833502972" sldId="258"/>
            <ac:spMk id="15" creationId="{EBE850A6-A4BA-2459-D6F8-498834972191}"/>
          </ac:spMkLst>
        </pc:spChg>
      </pc:sldChg>
      <pc:sldChg chg="modSp mod">
        <pc:chgData name="Parish Harpenden" userId="c0b49c4100625b6a" providerId="LiveId" clId="{F58F10A4-60F1-47B1-94B0-B875B2B05598}" dt="2026-11-03T14:02:22.704" v="122" actId="20577"/>
        <pc:sldMkLst>
          <pc:docMk/>
          <pc:sldMk cId="821598580" sldId="260"/>
        </pc:sldMkLst>
        <pc:spChg chg="mod">
          <ac:chgData name="Parish Harpenden" userId="c0b49c4100625b6a" providerId="LiveId" clId="{F58F10A4-60F1-47B1-94B0-B875B2B05598}" dt="2026-11-03T14:02:22.704" v="122" actId="20577"/>
          <ac:spMkLst>
            <pc:docMk/>
            <pc:sldMk cId="821598580" sldId="260"/>
            <ac:spMk id="3" creationId="{744489E9-DC66-7C07-B234-E908E46ADD9C}"/>
          </ac:spMkLst>
        </pc:spChg>
      </pc:sldChg>
    </pc:docChg>
  </pc:docChgLst>
  <pc:docChgLst>
    <pc:chgData name="Parish Harpenden" userId="c0b49c4100625b6a" providerId="LiveId" clId="{36325B39-8E71-44DC-88CD-8BBC4B5A0605}"/>
    <pc:docChg chg="undo custSel modSld">
      <pc:chgData name="Parish Harpenden" userId="c0b49c4100625b6a" providerId="LiveId" clId="{36325B39-8E71-44DC-88CD-8BBC4B5A0605}" dt="2026-11-06T13:57:56.780" v="3261" actId="6549"/>
      <pc:docMkLst>
        <pc:docMk/>
      </pc:docMkLst>
      <pc:sldChg chg="addSp modSp mod">
        <pc:chgData name="Parish Harpenden" userId="c0b49c4100625b6a" providerId="LiveId" clId="{36325B39-8E71-44DC-88CD-8BBC4B5A0605}" dt="2026-11-06T12:12:16.690" v="3027" actId="20577"/>
        <pc:sldMkLst>
          <pc:docMk/>
          <pc:sldMk cId="1602360888" sldId="257"/>
        </pc:sldMkLst>
        <pc:spChg chg="mod">
          <ac:chgData name="Parish Harpenden" userId="c0b49c4100625b6a" providerId="LiveId" clId="{36325B39-8E71-44DC-88CD-8BBC4B5A0605}" dt="2026-11-06T12:12:16.690" v="3027" actId="20577"/>
          <ac:spMkLst>
            <pc:docMk/>
            <pc:sldMk cId="1602360888" sldId="257"/>
            <ac:spMk id="3" creationId="{C3428AC5-9F31-D7DA-6ACA-8D6997D91CCD}"/>
          </ac:spMkLst>
        </pc:spChg>
        <pc:spChg chg="mod">
          <ac:chgData name="Parish Harpenden" userId="c0b49c4100625b6a" providerId="LiveId" clId="{36325B39-8E71-44DC-88CD-8BBC4B5A0605}" dt="2026-11-04T11:28:27.315" v="83" actId="20577"/>
          <ac:spMkLst>
            <pc:docMk/>
            <pc:sldMk cId="1602360888" sldId="257"/>
            <ac:spMk id="4" creationId="{25EC391A-60C6-143C-36AC-2B29F6DC444F}"/>
          </ac:spMkLst>
        </pc:spChg>
        <pc:spChg chg="add mod">
          <ac:chgData name="Parish Harpenden" userId="c0b49c4100625b6a" providerId="LiveId" clId="{36325B39-8E71-44DC-88CD-8BBC4B5A0605}" dt="2026-11-04T13:00:31.764" v="2128" actId="1076"/>
          <ac:spMkLst>
            <pc:docMk/>
            <pc:sldMk cId="1602360888" sldId="257"/>
            <ac:spMk id="8" creationId="{A3265765-11A4-E0FB-1DC9-F2F6508F5964}"/>
          </ac:spMkLst>
        </pc:spChg>
        <pc:spChg chg="mod">
          <ac:chgData name="Parish Harpenden" userId="c0b49c4100625b6a" providerId="LiveId" clId="{36325B39-8E71-44DC-88CD-8BBC4B5A0605}" dt="2026-11-04T11:11:37.469" v="7" actId="207"/>
          <ac:spMkLst>
            <pc:docMk/>
            <pc:sldMk cId="1602360888" sldId="257"/>
            <ac:spMk id="9" creationId="{0F66B440-0A94-3776-40F2-4091E5F214AB}"/>
          </ac:spMkLst>
        </pc:spChg>
        <pc:spChg chg="mod">
          <ac:chgData name="Parish Harpenden" userId="c0b49c4100625b6a" providerId="LiveId" clId="{36325B39-8E71-44DC-88CD-8BBC4B5A0605}" dt="2026-11-04T12:58:16.963" v="2115" actId="20577"/>
          <ac:spMkLst>
            <pc:docMk/>
            <pc:sldMk cId="1602360888" sldId="257"/>
            <ac:spMk id="11" creationId="{A3D0183B-FFD8-12F3-FD03-832D20D6EC7D}"/>
          </ac:spMkLst>
        </pc:spChg>
        <pc:spChg chg="add mod">
          <ac:chgData name="Parish Harpenden" userId="c0b49c4100625b6a" providerId="LiveId" clId="{36325B39-8E71-44DC-88CD-8BBC4B5A0605}" dt="2026-11-04T13:01:02.757" v="2146" actId="20577"/>
          <ac:spMkLst>
            <pc:docMk/>
            <pc:sldMk cId="1602360888" sldId="257"/>
            <ac:spMk id="12" creationId="{913B8244-C0A1-085E-F751-1F1A730CD2B8}"/>
          </ac:spMkLst>
        </pc:spChg>
        <pc:picChg chg="add mod">
          <ac:chgData name="Parish Harpenden" userId="c0b49c4100625b6a" providerId="LiveId" clId="{36325B39-8E71-44DC-88CD-8BBC4B5A0605}" dt="2026-11-04T13:00:34.693" v="2129" actId="1076"/>
          <ac:picMkLst>
            <pc:docMk/>
            <pc:sldMk cId="1602360888" sldId="257"/>
            <ac:picMk id="6" creationId="{68A76E6B-8625-5A79-1D05-555A85652BC5}"/>
          </ac:picMkLst>
        </pc:picChg>
      </pc:sldChg>
      <pc:sldChg chg="addSp delSp modSp mod">
        <pc:chgData name="Parish Harpenden" userId="c0b49c4100625b6a" providerId="LiveId" clId="{36325B39-8E71-44DC-88CD-8BBC4B5A0605}" dt="2026-11-06T12:23:42.332" v="3235" actId="20577"/>
        <pc:sldMkLst>
          <pc:docMk/>
          <pc:sldMk cId="2833502972" sldId="258"/>
        </pc:sldMkLst>
        <pc:spChg chg="mod">
          <ac:chgData name="Parish Harpenden" userId="c0b49c4100625b6a" providerId="LiveId" clId="{36325B39-8E71-44DC-88CD-8BBC4B5A0605}" dt="2026-11-06T12:23:42.332" v="3235" actId="20577"/>
          <ac:spMkLst>
            <pc:docMk/>
            <pc:sldMk cId="2833502972" sldId="258"/>
            <ac:spMk id="9" creationId="{A9B043FF-53C2-9D98-7A4F-0D662DD533D8}"/>
          </ac:spMkLst>
        </pc:spChg>
        <pc:spChg chg="mod">
          <ac:chgData name="Parish Harpenden" userId="c0b49c4100625b6a" providerId="LiveId" clId="{36325B39-8E71-44DC-88CD-8BBC4B5A0605}" dt="2026-11-06T12:13:05.523" v="3052" actId="20577"/>
          <ac:spMkLst>
            <pc:docMk/>
            <pc:sldMk cId="2833502972" sldId="258"/>
            <ac:spMk id="15" creationId="{EBE850A6-A4BA-2459-D6F8-498834972191}"/>
          </ac:spMkLst>
        </pc:spChg>
      </pc:sldChg>
      <pc:sldChg chg="addSp delSp modSp mod">
        <pc:chgData name="Parish Harpenden" userId="c0b49c4100625b6a" providerId="LiveId" clId="{36325B39-8E71-44DC-88CD-8BBC4B5A0605}" dt="2026-11-06T12:27:03.609" v="3245" actId="1076"/>
        <pc:sldMkLst>
          <pc:docMk/>
          <pc:sldMk cId="929866624" sldId="259"/>
        </pc:sldMkLst>
        <pc:spChg chg="add del mod">
          <ac:chgData name="Parish Harpenden" userId="c0b49c4100625b6a" providerId="LiveId" clId="{36325B39-8E71-44DC-88CD-8BBC4B5A0605}" dt="2026-11-06T09:59:10.777" v="2346"/>
          <ac:spMkLst>
            <pc:docMk/>
            <pc:sldMk cId="929866624" sldId="259"/>
            <ac:spMk id="2" creationId="{45CD3E3F-95D8-34C2-227D-B5B8C7FB7F30}"/>
          </ac:spMkLst>
        </pc:spChg>
        <pc:spChg chg="mod">
          <ac:chgData name="Parish Harpenden" userId="c0b49c4100625b6a" providerId="LiveId" clId="{36325B39-8E71-44DC-88CD-8BBC4B5A0605}" dt="2026-11-06T12:25:44.033" v="3236" actId="1076"/>
          <ac:spMkLst>
            <pc:docMk/>
            <pc:sldMk cId="929866624" sldId="259"/>
            <ac:spMk id="3" creationId="{A54005BD-E0F0-3D8C-0AEF-52141BFA9FF1}"/>
          </ac:spMkLst>
        </pc:spChg>
        <pc:spChg chg="mod">
          <ac:chgData name="Parish Harpenden" userId="c0b49c4100625b6a" providerId="LiveId" clId="{36325B39-8E71-44DC-88CD-8BBC4B5A0605}" dt="2026-11-06T12:25:49.704" v="3237" actId="1076"/>
          <ac:spMkLst>
            <pc:docMk/>
            <pc:sldMk cId="929866624" sldId="259"/>
            <ac:spMk id="4" creationId="{188F84E5-223B-AC4E-6D24-D8F7110F3DD7}"/>
          </ac:spMkLst>
        </pc:spChg>
        <pc:spChg chg="del mod">
          <ac:chgData name="Parish Harpenden" userId="c0b49c4100625b6a" providerId="LiveId" clId="{36325B39-8E71-44DC-88CD-8BBC4B5A0605}" dt="2026-11-06T09:46:32.925" v="2338"/>
          <ac:spMkLst>
            <pc:docMk/>
            <pc:sldMk cId="929866624" sldId="259"/>
            <ac:spMk id="5" creationId="{816790E6-8693-8B75-5AF2-47CD14DB125C}"/>
          </ac:spMkLst>
        </pc:spChg>
        <pc:spChg chg="mod">
          <ac:chgData name="Parish Harpenden" userId="c0b49c4100625b6a" providerId="LiveId" clId="{36325B39-8E71-44DC-88CD-8BBC4B5A0605}" dt="2026-11-06T12:26:19.464" v="3241" actId="1076"/>
          <ac:spMkLst>
            <pc:docMk/>
            <pc:sldMk cId="929866624" sldId="259"/>
            <ac:spMk id="6" creationId="{936E8C20-370E-5DA7-59C5-FACC8AEDBFF1}"/>
          </ac:spMkLst>
        </pc:spChg>
        <pc:spChg chg="add mod">
          <ac:chgData name="Parish Harpenden" userId="c0b49c4100625b6a" providerId="LiveId" clId="{36325B39-8E71-44DC-88CD-8BBC4B5A0605}" dt="2026-11-06T12:26:28.091" v="3242" actId="1076"/>
          <ac:spMkLst>
            <pc:docMk/>
            <pc:sldMk cId="929866624" sldId="259"/>
            <ac:spMk id="7" creationId="{03A9CF37-FFC5-76B6-380C-7C96022D6199}"/>
          </ac:spMkLst>
        </pc:spChg>
        <pc:spChg chg="add mod">
          <ac:chgData name="Parish Harpenden" userId="c0b49c4100625b6a" providerId="LiveId" clId="{36325B39-8E71-44DC-88CD-8BBC4B5A0605}" dt="2026-11-06T12:25:59.617" v="3239" actId="1076"/>
          <ac:spMkLst>
            <pc:docMk/>
            <pc:sldMk cId="929866624" sldId="259"/>
            <ac:spMk id="8" creationId="{A2A50CB3-3165-84AB-5C10-4F63FD6A5812}"/>
          </ac:spMkLst>
        </pc:spChg>
        <pc:spChg chg="add del mod">
          <ac:chgData name="Parish Harpenden" userId="c0b49c4100625b6a" providerId="LiveId" clId="{36325B39-8E71-44DC-88CD-8BBC4B5A0605}" dt="2026-11-06T10:01:01.838" v="2359"/>
          <ac:spMkLst>
            <pc:docMk/>
            <pc:sldMk cId="929866624" sldId="259"/>
            <ac:spMk id="9" creationId="{0980D7EF-486C-5211-E7B2-4C0EC21E1FA9}"/>
          </ac:spMkLst>
        </pc:spChg>
        <pc:spChg chg="add mod">
          <ac:chgData name="Parish Harpenden" userId="c0b49c4100625b6a" providerId="LiveId" clId="{36325B39-8E71-44DC-88CD-8BBC4B5A0605}" dt="2026-11-06T12:27:03.609" v="3245" actId="1076"/>
          <ac:spMkLst>
            <pc:docMk/>
            <pc:sldMk cId="929866624" sldId="259"/>
            <ac:spMk id="10" creationId="{B94634C0-1BA5-22AB-6B60-72ABED8DA009}"/>
          </ac:spMkLst>
        </pc:spChg>
        <pc:spChg chg="add del mod">
          <ac:chgData name="Parish Harpenden" userId="c0b49c4100625b6a" providerId="LiveId" clId="{36325B39-8E71-44DC-88CD-8BBC4B5A0605}" dt="2026-11-06T10:01:30.263" v="2364"/>
          <ac:spMkLst>
            <pc:docMk/>
            <pc:sldMk cId="929866624" sldId="259"/>
            <ac:spMk id="11" creationId="{999C003A-26D5-5BDA-3196-345088C14442}"/>
          </ac:spMkLst>
        </pc:spChg>
        <pc:spChg chg="add mod">
          <ac:chgData name="Parish Harpenden" userId="c0b49c4100625b6a" providerId="LiveId" clId="{36325B39-8E71-44DC-88CD-8BBC4B5A0605}" dt="2026-11-06T12:25:55.335" v="3238" actId="1076"/>
          <ac:spMkLst>
            <pc:docMk/>
            <pc:sldMk cId="929866624" sldId="259"/>
            <ac:spMk id="12" creationId="{57181888-2825-F3C8-BFA2-901557C4E795}"/>
          </ac:spMkLst>
        </pc:spChg>
        <pc:spChg chg="add mod">
          <ac:chgData name="Parish Harpenden" userId="c0b49c4100625b6a" providerId="LiveId" clId="{36325B39-8E71-44DC-88CD-8BBC4B5A0605}" dt="2026-11-06T12:26:47.920" v="3244" actId="1076"/>
          <ac:spMkLst>
            <pc:docMk/>
            <pc:sldMk cId="929866624" sldId="259"/>
            <ac:spMk id="13" creationId="{82A188C5-E894-7349-CADF-250E3F43AB27}"/>
          </ac:spMkLst>
        </pc:spChg>
        <pc:spChg chg="add del mod">
          <ac:chgData name="Parish Harpenden" userId="c0b49c4100625b6a" providerId="LiveId" clId="{36325B39-8E71-44DC-88CD-8BBC4B5A0605}" dt="2026-11-06T10:27:22.857" v="2647"/>
          <ac:spMkLst>
            <pc:docMk/>
            <pc:sldMk cId="929866624" sldId="259"/>
            <ac:spMk id="14" creationId="{F4494599-E6A8-84B1-E929-EBD0266531AF}"/>
          </ac:spMkLst>
        </pc:spChg>
        <pc:spChg chg="add mod">
          <ac:chgData name="Parish Harpenden" userId="c0b49c4100625b6a" providerId="LiveId" clId="{36325B39-8E71-44DC-88CD-8BBC4B5A0605}" dt="2026-11-06T12:16:52.120" v="3110" actId="1076"/>
          <ac:spMkLst>
            <pc:docMk/>
            <pc:sldMk cId="929866624" sldId="259"/>
            <ac:spMk id="15" creationId="{3F76C070-34F9-66DF-6CE4-7E4C040DA2E5}"/>
          </ac:spMkLst>
        </pc:spChg>
        <pc:grpChg chg="mod">
          <ac:chgData name="Parish Harpenden" userId="c0b49c4100625b6a" providerId="LiveId" clId="{36325B39-8E71-44DC-88CD-8BBC4B5A0605}" dt="2026-11-06T11:01:11.809" v="3018" actId="1076"/>
          <ac:grpSpMkLst>
            <pc:docMk/>
            <pc:sldMk cId="929866624" sldId="259"/>
            <ac:grpSpMk id="31" creationId="{55213C73-3FA2-A5F1-F95B-0C42855E3290}"/>
          </ac:grpSpMkLst>
        </pc:grpChg>
        <pc:picChg chg="mod">
          <ac:chgData name="Parish Harpenden" userId="c0b49c4100625b6a" providerId="LiveId" clId="{36325B39-8E71-44DC-88CD-8BBC4B5A0605}" dt="2026-11-06T11:01:16.736" v="3019" actId="1076"/>
          <ac:picMkLst>
            <pc:docMk/>
            <pc:sldMk cId="929866624" sldId="259"/>
            <ac:picMk id="26" creationId="{0851D240-9D87-199F-FA8D-1ABE74CF9084}"/>
          </ac:picMkLst>
        </pc:picChg>
        <pc:cxnChg chg="mod">
          <ac:chgData name="Parish Harpenden" userId="c0b49c4100625b6a" providerId="LiveId" clId="{36325B39-8E71-44DC-88CD-8BBC4B5A0605}" dt="2026-11-06T11:01:06.963" v="3017" actId="1076"/>
          <ac:cxnSpMkLst>
            <pc:docMk/>
            <pc:sldMk cId="929866624" sldId="259"/>
            <ac:cxnSpMk id="29" creationId="{D5D4EC35-8873-60D3-1F06-D90D23F48570}"/>
          </ac:cxnSpMkLst>
        </pc:cxnChg>
      </pc:sldChg>
      <pc:sldChg chg="addSp modSp mod">
        <pc:chgData name="Parish Harpenden" userId="c0b49c4100625b6a" providerId="LiveId" clId="{36325B39-8E71-44DC-88CD-8BBC4B5A0605}" dt="2026-11-06T12:19:12.129" v="3186" actId="20577"/>
        <pc:sldMkLst>
          <pc:docMk/>
          <pc:sldMk cId="821598580" sldId="260"/>
        </pc:sldMkLst>
        <pc:spChg chg="add mod">
          <ac:chgData name="Parish Harpenden" userId="c0b49c4100625b6a" providerId="LiveId" clId="{36325B39-8E71-44DC-88CD-8BBC4B5A0605}" dt="2026-11-06T12:19:12.129" v="3186" actId="20577"/>
          <ac:spMkLst>
            <pc:docMk/>
            <pc:sldMk cId="821598580" sldId="260"/>
            <ac:spMk id="4" creationId="{84538164-BA18-B4EE-FDF1-AB5DDE5E779B}"/>
          </ac:spMkLst>
        </pc:spChg>
        <pc:spChg chg="mod">
          <ac:chgData name="Parish Harpenden" userId="c0b49c4100625b6a" providerId="LiveId" clId="{36325B39-8E71-44DC-88CD-8BBC4B5A0605}" dt="2026-11-04T12:47:11.210" v="1760" actId="1076"/>
          <ac:spMkLst>
            <pc:docMk/>
            <pc:sldMk cId="821598580" sldId="260"/>
            <ac:spMk id="6" creationId="{1430D728-340A-A9D3-16ED-75D1277F0990}"/>
          </ac:spMkLst>
        </pc:spChg>
        <pc:spChg chg="add mod">
          <ac:chgData name="Parish Harpenden" userId="c0b49c4100625b6a" providerId="LiveId" clId="{36325B39-8E71-44DC-88CD-8BBC4B5A0605}" dt="2026-11-04T12:48:37.440" v="1771" actId="1076"/>
          <ac:spMkLst>
            <pc:docMk/>
            <pc:sldMk cId="821598580" sldId="260"/>
            <ac:spMk id="7" creationId="{E509ECBA-3BCF-26CC-1210-501CCF14F6DD}"/>
          </ac:spMkLst>
        </pc:spChg>
        <pc:spChg chg="mod">
          <ac:chgData name="Parish Harpenden" userId="c0b49c4100625b6a" providerId="LiveId" clId="{36325B39-8E71-44DC-88CD-8BBC4B5A0605}" dt="2026-11-04T12:47:03.352" v="1758" actId="1076"/>
          <ac:spMkLst>
            <pc:docMk/>
            <pc:sldMk cId="821598580" sldId="260"/>
            <ac:spMk id="11" creationId="{268B502E-0B94-DFA7-38F3-83E01F656EAA}"/>
          </ac:spMkLst>
        </pc:spChg>
        <pc:cxnChg chg="mod">
          <ac:chgData name="Parish Harpenden" userId="c0b49c4100625b6a" providerId="LiveId" clId="{36325B39-8E71-44DC-88CD-8BBC4B5A0605}" dt="2026-11-04T12:47:06.428" v="1759" actId="1076"/>
          <ac:cxnSpMkLst>
            <pc:docMk/>
            <pc:sldMk cId="821598580" sldId="260"/>
            <ac:cxnSpMk id="9" creationId="{DFE4EEF7-4D85-DC5B-C45E-219E2FB337FE}"/>
          </ac:cxnSpMkLst>
        </pc:cxnChg>
      </pc:sldChg>
      <pc:sldChg chg="modSp mod">
        <pc:chgData name="Parish Harpenden" userId="c0b49c4100625b6a" providerId="LiveId" clId="{36325B39-8E71-44DC-88CD-8BBC4B5A0605}" dt="2026-11-06T12:19:43.591" v="3204" actId="20577"/>
        <pc:sldMkLst>
          <pc:docMk/>
          <pc:sldMk cId="807930757" sldId="261"/>
        </pc:sldMkLst>
        <pc:spChg chg="mod">
          <ac:chgData name="Parish Harpenden" userId="c0b49c4100625b6a" providerId="LiveId" clId="{36325B39-8E71-44DC-88CD-8BBC4B5A0605}" dt="2026-11-04T11:46:15.646" v="968" actId="1076"/>
          <ac:spMkLst>
            <pc:docMk/>
            <pc:sldMk cId="807930757" sldId="261"/>
            <ac:spMk id="17" creationId="{C3680168-1970-8DC6-0558-8E67EF3E5E5D}"/>
          </ac:spMkLst>
        </pc:spChg>
        <pc:spChg chg="mod">
          <ac:chgData name="Parish Harpenden" userId="c0b49c4100625b6a" providerId="LiveId" clId="{36325B39-8E71-44DC-88CD-8BBC4B5A0605}" dt="2026-11-06T12:19:31.898" v="3189" actId="20577"/>
          <ac:spMkLst>
            <pc:docMk/>
            <pc:sldMk cId="807930757" sldId="261"/>
            <ac:spMk id="21" creationId="{2A328A70-0469-82FB-F925-A6D546078403}"/>
          </ac:spMkLst>
        </pc:spChg>
        <pc:spChg chg="mod">
          <ac:chgData name="Parish Harpenden" userId="c0b49c4100625b6a" providerId="LiveId" clId="{36325B39-8E71-44DC-88CD-8BBC4B5A0605}" dt="2026-11-04T11:46:09.778" v="967" actId="1076"/>
          <ac:spMkLst>
            <pc:docMk/>
            <pc:sldMk cId="807930757" sldId="261"/>
            <ac:spMk id="25" creationId="{82E6F841-19F1-36AE-37F4-0E75E66C8FDE}"/>
          </ac:spMkLst>
        </pc:spChg>
        <pc:spChg chg="mod">
          <ac:chgData name="Parish Harpenden" userId="c0b49c4100625b6a" providerId="LiveId" clId="{36325B39-8E71-44DC-88CD-8BBC4B5A0605}" dt="2026-11-06T12:19:43.591" v="3204" actId="20577"/>
          <ac:spMkLst>
            <pc:docMk/>
            <pc:sldMk cId="807930757" sldId="261"/>
            <ac:spMk id="33" creationId="{3A8C47B7-341B-905C-85F5-B2C808575DD3}"/>
          </ac:spMkLst>
        </pc:spChg>
        <pc:cxnChg chg="mod">
          <ac:chgData name="Parish Harpenden" userId="c0b49c4100625b6a" providerId="LiveId" clId="{36325B39-8E71-44DC-88CD-8BBC4B5A0605}" dt="2026-11-04T11:46:25.714" v="970" actId="1076"/>
          <ac:cxnSpMkLst>
            <pc:docMk/>
            <pc:sldMk cId="807930757" sldId="261"/>
            <ac:cxnSpMk id="35" creationId="{16FBD4FE-4129-4033-1B8D-333637C99D39}"/>
          </ac:cxnSpMkLst>
        </pc:cxnChg>
      </pc:sldChg>
      <pc:sldChg chg="delSp modSp mod">
        <pc:chgData name="Parish Harpenden" userId="c0b49c4100625b6a" providerId="LiveId" clId="{36325B39-8E71-44DC-88CD-8BBC4B5A0605}" dt="2026-11-06T13:57:56.780" v="3261" actId="6549"/>
        <pc:sldMkLst>
          <pc:docMk/>
          <pc:sldMk cId="2818999258" sldId="262"/>
        </pc:sldMkLst>
        <pc:spChg chg="mod">
          <ac:chgData name="Parish Harpenden" userId="c0b49c4100625b6a" providerId="LiveId" clId="{36325B39-8E71-44DC-88CD-8BBC4B5A0605}" dt="2026-11-06T12:20:18.705" v="3208" actId="1076"/>
          <ac:spMkLst>
            <pc:docMk/>
            <pc:sldMk cId="2818999258" sldId="262"/>
            <ac:spMk id="5" creationId="{366928BF-14F2-3D6E-F38E-A8178498CB63}"/>
          </ac:spMkLst>
        </pc:spChg>
        <pc:spChg chg="del">
          <ac:chgData name="Parish Harpenden" userId="c0b49c4100625b6a" providerId="LiveId" clId="{36325B39-8E71-44DC-88CD-8BBC4B5A0605}" dt="2026-11-06T12:20:07.195" v="3206" actId="478"/>
          <ac:spMkLst>
            <pc:docMk/>
            <pc:sldMk cId="2818999258" sldId="262"/>
            <ac:spMk id="9" creationId="{2103126D-382B-8E46-40D1-04BAF7DEA63D}"/>
          </ac:spMkLst>
        </pc:spChg>
        <pc:spChg chg="mod">
          <ac:chgData name="Parish Harpenden" userId="c0b49c4100625b6a" providerId="LiveId" clId="{36325B39-8E71-44DC-88CD-8BBC4B5A0605}" dt="2026-11-06T12:20:54.398" v="3220" actId="20577"/>
          <ac:spMkLst>
            <pc:docMk/>
            <pc:sldMk cId="2818999258" sldId="262"/>
            <ac:spMk id="19" creationId="{0A517BA2-6091-DBC6-495E-86A39EC4C21B}"/>
          </ac:spMkLst>
        </pc:spChg>
        <pc:spChg chg="mod">
          <ac:chgData name="Parish Harpenden" userId="c0b49c4100625b6a" providerId="LiveId" clId="{36325B39-8E71-44DC-88CD-8BBC4B5A0605}" dt="2026-11-06T13:57:56.780" v="3261" actId="6549"/>
          <ac:spMkLst>
            <pc:docMk/>
            <pc:sldMk cId="2818999258" sldId="262"/>
            <ac:spMk id="33" creationId="{009CC31A-C0F5-8746-EDCD-064E0ACD4B8C}"/>
          </ac:spMkLst>
        </pc:spChg>
        <pc:cxnChg chg="mod">
          <ac:chgData name="Parish Harpenden" userId="c0b49c4100625b6a" providerId="LiveId" clId="{36325B39-8E71-44DC-88CD-8BBC4B5A0605}" dt="2026-11-06T13:56:58.151" v="3246" actId="1076"/>
          <ac:cxnSpMkLst>
            <pc:docMk/>
            <pc:sldMk cId="2818999258" sldId="262"/>
            <ac:cxnSpMk id="34" creationId="{1A1F2390-0B2A-3D51-5367-9A0933FEE9E5}"/>
          </ac:cxnSpMkLst>
        </pc:cxnChg>
      </pc:sldChg>
      <pc:sldChg chg="addSp delSp modSp mod">
        <pc:chgData name="Parish Harpenden" userId="c0b49c4100625b6a" providerId="LiveId" clId="{36325B39-8E71-44DC-88CD-8BBC4B5A0605}" dt="2026-11-06T12:21:59.109" v="3234" actId="1076"/>
        <pc:sldMkLst>
          <pc:docMk/>
          <pc:sldMk cId="834132657" sldId="263"/>
        </pc:sldMkLst>
        <pc:spChg chg="add mod">
          <ac:chgData name="Parish Harpenden" userId="c0b49c4100625b6a" providerId="LiveId" clId="{36325B39-8E71-44DC-88CD-8BBC4B5A0605}" dt="2026-11-04T13:11:08.284" v="2274" actId="255"/>
          <ac:spMkLst>
            <pc:docMk/>
            <pc:sldMk cId="834132657" sldId="263"/>
            <ac:spMk id="4" creationId="{D68B0A94-E921-944B-B6B8-7786C40C5153}"/>
          </ac:spMkLst>
        </pc:spChg>
        <pc:spChg chg="mod">
          <ac:chgData name="Parish Harpenden" userId="c0b49c4100625b6a" providerId="LiveId" clId="{36325B39-8E71-44DC-88CD-8BBC4B5A0605}" dt="2026-11-06T12:21:59.109" v="3234" actId="1076"/>
          <ac:spMkLst>
            <pc:docMk/>
            <pc:sldMk cId="834132657" sldId="263"/>
            <ac:spMk id="5" creationId="{073E15FA-7541-D02A-1297-1C3C09DE11FD}"/>
          </ac:spMkLst>
        </pc:spChg>
        <pc:spChg chg="mod">
          <ac:chgData name="Parish Harpenden" userId="c0b49c4100625b6a" providerId="LiveId" clId="{36325B39-8E71-44DC-88CD-8BBC4B5A0605}" dt="2026-11-06T12:21:49.710" v="3233" actId="1076"/>
          <ac:spMkLst>
            <pc:docMk/>
            <pc:sldMk cId="834132657" sldId="263"/>
            <ac:spMk id="8" creationId="{B0C850BE-0C59-428C-5417-883038D7336A}"/>
          </ac:spMkLst>
        </pc:spChg>
        <pc:spChg chg="add mod">
          <ac:chgData name="Parish Harpenden" userId="c0b49c4100625b6a" providerId="LiveId" clId="{36325B39-8E71-44DC-88CD-8BBC4B5A0605}" dt="2026-11-06T12:21:09.758" v="3230" actId="20577"/>
          <ac:spMkLst>
            <pc:docMk/>
            <pc:sldMk cId="834132657" sldId="263"/>
            <ac:spMk id="10" creationId="{83724C9F-5BA6-F286-3E99-E56B25319B1F}"/>
          </ac:spMkLst>
        </pc:spChg>
        <pc:spChg chg="mod">
          <ac:chgData name="Parish Harpenden" userId="c0b49c4100625b6a" providerId="LiveId" clId="{36325B39-8E71-44DC-88CD-8BBC4B5A0605}" dt="2026-11-06T12:21:25.557" v="3232" actId="20577"/>
          <ac:spMkLst>
            <pc:docMk/>
            <pc:sldMk cId="834132657" sldId="263"/>
            <ac:spMk id="12" creationId="{41652EF3-1257-30EE-2DD1-025B1301FD28}"/>
          </ac:spMkLst>
        </pc:spChg>
        <pc:spChg chg="mod">
          <ac:chgData name="Parish Harpenden" userId="c0b49c4100625b6a" providerId="LiveId" clId="{36325B39-8E71-44DC-88CD-8BBC4B5A0605}" dt="2026-11-04T13:10:27.820" v="2272" actId="255"/>
          <ac:spMkLst>
            <pc:docMk/>
            <pc:sldMk cId="834132657" sldId="263"/>
            <ac:spMk id="14" creationId="{28C1896E-9FE9-A0EC-5BC0-A46D8AA1EC60}"/>
          </ac:spMkLst>
        </pc:spChg>
        <pc:grpChg chg="mod">
          <ac:chgData name="Parish Harpenden" userId="c0b49c4100625b6a" providerId="LiveId" clId="{36325B39-8E71-44DC-88CD-8BBC4B5A0605}" dt="2026-11-04T13:07:56.144" v="2172" actId="1076"/>
          <ac:grpSpMkLst>
            <pc:docMk/>
            <pc:sldMk cId="834132657" sldId="263"/>
            <ac:grpSpMk id="32" creationId="{09C3AC1D-C8AD-A110-6C97-C58DFF6E5297}"/>
          </ac:grpSpMkLst>
        </pc:gr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5"/>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850443" y="0"/>
            <a:ext cx="2945659" cy="498055"/>
          </a:xfrm>
          <a:prstGeom prst="rect">
            <a:avLst/>
          </a:prstGeom>
        </p:spPr>
        <p:txBody>
          <a:bodyPr vert="horz" lIns="93177" tIns="46589" rIns="93177" bIns="46589" rtlCol="0"/>
          <a:lstStyle>
            <a:lvl1pPr algn="r">
              <a:defRPr sz="1200"/>
            </a:lvl1pPr>
          </a:lstStyle>
          <a:p>
            <a:fld id="{FC587706-ECE9-4FC9-A795-D829F275FE3C}" type="datetimeFigureOut">
              <a:rPr lang="en-GB" smtClean="0"/>
              <a:t>06/11/2026</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3177" tIns="46589" rIns="93177" bIns="46589"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4"/>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4"/>
          </a:xfrm>
          <a:prstGeom prst="rect">
            <a:avLst/>
          </a:prstGeom>
        </p:spPr>
        <p:txBody>
          <a:bodyPr vert="horz" lIns="93177" tIns="46589" rIns="93177" bIns="46589" rtlCol="0" anchor="b"/>
          <a:lstStyle>
            <a:lvl1pPr algn="r">
              <a:defRPr sz="1200"/>
            </a:lvl1pPr>
          </a:lstStyle>
          <a:p>
            <a:fld id="{F4E76BDC-C606-4CF3-99AC-B88DDBA0C655}" type="slidenum">
              <a:rPr lang="en-GB" smtClean="0"/>
              <a:t>‹#›</a:t>
            </a:fld>
            <a:endParaRPr lang="en-GB"/>
          </a:p>
        </p:txBody>
      </p:sp>
    </p:spTree>
    <p:extLst>
      <p:ext uri="{BB962C8B-B14F-4D97-AF65-F5344CB8AC3E}">
        <p14:creationId xmlns:p14="http://schemas.microsoft.com/office/powerpoint/2010/main" val="25487867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E76BDC-C606-4CF3-99AC-B88DDBA0C655}" type="slidenum">
              <a:rPr lang="en-GB" smtClean="0"/>
              <a:t>1</a:t>
            </a:fld>
            <a:endParaRPr lang="en-GB"/>
          </a:p>
        </p:txBody>
      </p:sp>
    </p:spTree>
    <p:extLst>
      <p:ext uri="{BB962C8B-B14F-4D97-AF65-F5344CB8AC3E}">
        <p14:creationId xmlns:p14="http://schemas.microsoft.com/office/powerpoint/2010/main" val="1353355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E76BDC-C606-4CF3-99AC-B88DDBA0C655}" type="slidenum">
              <a:rPr lang="en-GB" smtClean="0"/>
              <a:t>3</a:t>
            </a:fld>
            <a:endParaRPr lang="en-GB"/>
          </a:p>
        </p:txBody>
      </p:sp>
    </p:spTree>
    <p:extLst>
      <p:ext uri="{BB962C8B-B14F-4D97-AF65-F5344CB8AC3E}">
        <p14:creationId xmlns:p14="http://schemas.microsoft.com/office/powerpoint/2010/main" val="1791473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4E76BDC-C606-4CF3-99AC-B88DDBA0C655}" type="slidenum">
              <a:rPr lang="en-GB" smtClean="0"/>
              <a:t>4</a:t>
            </a:fld>
            <a:endParaRPr lang="en-GB"/>
          </a:p>
        </p:txBody>
      </p:sp>
    </p:spTree>
    <p:extLst>
      <p:ext uri="{BB962C8B-B14F-4D97-AF65-F5344CB8AC3E}">
        <p14:creationId xmlns:p14="http://schemas.microsoft.com/office/powerpoint/2010/main" val="26772602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1D517DD-06A8-43D3-BEF6-33A9074FB462}"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340407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1D517DD-06A8-43D3-BEF6-33A9074FB462}"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689040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1D517DD-06A8-43D3-BEF6-33A9074FB462}"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2775805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1D517DD-06A8-43D3-BEF6-33A9074FB462}" type="datetimeFigureOut">
              <a:rPr lang="en-GB" smtClean="0"/>
              <a:t>06/11/2026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1038166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1D517DD-06A8-43D3-BEF6-33A9074FB462}" type="datetimeFigureOut">
              <a:rPr lang="en-GB" smtClean="0"/>
              <a:t>06/11/2026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2897155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1D517DD-06A8-43D3-BEF6-33A9074FB462}" type="datetimeFigureOut">
              <a:rPr lang="en-GB" smtClean="0"/>
              <a:t>06/11/2026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1585945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D517DD-06A8-43D3-BEF6-33A9074FB462}" type="datetimeFigureOut">
              <a:rPr lang="en-GB" smtClean="0"/>
              <a:t>06/11/2026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39131337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D1D517DD-06A8-43D3-BEF6-33A9074FB462}" type="datetimeFigureOut">
              <a:rPr lang="en-GB" smtClean="0"/>
              <a:t>06/11/2026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2367629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D1D517DD-06A8-43D3-BEF6-33A9074FB462}" type="datetimeFigureOut">
              <a:rPr lang="en-GB" smtClean="0"/>
              <a:t>06/11/2026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1644846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1D517DD-06A8-43D3-BEF6-33A9074FB462}"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275936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1D517DD-06A8-43D3-BEF6-33A9074FB462}" type="datetimeFigureOut">
              <a:rPr lang="en-GB" smtClean="0"/>
              <a:t>06/11/2026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581ADE-08D2-43AB-B698-153663677A77}" type="slidenum">
              <a:rPr lang="en-GB" smtClean="0"/>
              <a:t>‹#›</a:t>
            </a:fld>
            <a:endParaRPr lang="en-GB"/>
          </a:p>
        </p:txBody>
      </p:sp>
    </p:spTree>
    <p:extLst>
      <p:ext uri="{BB962C8B-B14F-4D97-AF65-F5344CB8AC3E}">
        <p14:creationId xmlns:p14="http://schemas.microsoft.com/office/powerpoint/2010/main" val="528201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D1D517DD-06A8-43D3-BEF6-33A9074FB462}" type="datetimeFigureOut">
              <a:rPr lang="en-GB" smtClean="0"/>
              <a:t>06/11/2026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E7581ADE-08D2-43AB-B698-153663677A77}" type="slidenum">
              <a:rPr lang="en-GB" smtClean="0"/>
              <a:t>‹#›</a:t>
            </a:fld>
            <a:endParaRPr lang="en-GB"/>
          </a:p>
        </p:txBody>
      </p:sp>
    </p:spTree>
    <p:extLst>
      <p:ext uri="{BB962C8B-B14F-4D97-AF65-F5344CB8AC3E}">
        <p14:creationId xmlns:p14="http://schemas.microsoft.com/office/powerpoint/2010/main" val="22548688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mailto:pastoralcare@parishofharpenden.org" TargetMode="External"/><Relationship Id="rId3" Type="http://schemas.openxmlformats.org/officeDocument/2006/relationships/image" Target="../media/image1.png"/><Relationship Id="rId7" Type="http://schemas.openxmlformats.org/officeDocument/2006/relationships/hyperlink" Target="mailto:rector@parishofharpenden.org"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mailto:office@parishofharpenden.org" TargetMode="External"/><Relationship Id="rId5" Type="http://schemas.openxmlformats.org/officeDocument/2006/relationships/hyperlink" Target="https://d.docs.live.net/4e237da7e6c297d3/OneDrive%20Documents/websites/client/parish%20of%20harpenden/documents/pew%20leaflets/facebook.com/StMarysKinsbourneGreen" TargetMode="External"/><Relationship Id="rId4" Type="http://schemas.openxmlformats.org/officeDocument/2006/relationships/hyperlink" Target="https://d.docs.live.net/4e237da7e6c297d3/OneDrive%20Documents/websites/client/parish%20of%20harpenden/documents/pew%20leaflets/facebook.com/StNicholasChurchHarpenden" TargetMode="External"/><Relationship Id="rId9" Type="http://schemas.openxmlformats.org/officeDocument/2006/relationships/hyperlink" Target="http://www.parishofharpenden.org/"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mailto:emilykatytaylor@gmail.com" TargetMode="External"/><Relationship Id="rId3" Type="http://schemas.openxmlformats.org/officeDocument/2006/relationships/hyperlink" Target="http://www.parishgiving.org.uk/donors/find-your-parish/harpenden-st-nicholas-st-albans" TargetMode="External"/><Relationship Id="rId7" Type="http://schemas.openxmlformats.org/officeDocument/2006/relationships/hyperlink" Target="mailto:pamelaws@btinternet.com"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mailto:ann@athalstead.co.uk" TargetMode="External"/><Relationship Id="rId11" Type="http://schemas.openxmlformats.org/officeDocument/2006/relationships/hyperlink" Target="http://www.harpenden.gov.uk/dementia" TargetMode="External"/><Relationship Id="rId5" Type="http://schemas.openxmlformats.org/officeDocument/2006/relationships/image" Target="../media/image3.jpeg"/><Relationship Id="rId10" Type="http://schemas.openxmlformats.org/officeDocument/2006/relationships/hyperlink" Target="https://townsend.herts.sch.uk/admissions-arrangements-2028-29-consultation/" TargetMode="External"/><Relationship Id="rId4" Type="http://schemas.openxmlformats.org/officeDocument/2006/relationships/hyperlink" Target="mailto:giving.recorder@parishofharpenden.org" TargetMode="External"/><Relationship Id="rId9" Type="http://schemas.openxmlformats.org/officeDocument/2006/relationships/hyperlink" Target="http://www.maf-uk.or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d.docs.live.net/4e237da7e6c297d3/OneDrive%20Documents/websites/client/parish%20of%20harpenden/documents/pew%20leaflets/facebook.com/StNicholasChurchHarpenden" TargetMode="External"/><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mailto:jenny.britt@yahoo.com" TargetMode="External"/><Relationship Id="rId2" Type="http://schemas.openxmlformats.org/officeDocument/2006/relationships/image" Target="../media/image5.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3" Type="http://schemas.openxmlformats.org/officeDocument/2006/relationships/hyperlink" Target="https://d.docs.live.net/4e237da7e6c297d3/OneDrive%20Documents/websites/client/parish%20of%20harpenden/documents/pew%20leaflets/facebook.com/StMarysKinsbourneGreen" TargetMode="External"/><Relationship Id="rId2" Type="http://schemas.openxmlformats.org/officeDocument/2006/relationships/hyperlink" Target="https://d.docs.live.net/4e237da7e6c297d3/OneDrive%20Documents/websites/client/parish%20of%20harpenden/documents/pew%20leaflets/facebook.com/StNicholasChurchHarpenden"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0DC0CBF-78EE-77AC-8F1F-551DEDBBC361}"/>
              </a:ext>
            </a:extLst>
          </p:cNvPr>
          <p:cNvGrpSpPr/>
          <p:nvPr/>
        </p:nvGrpSpPr>
        <p:grpSpPr>
          <a:xfrm>
            <a:off x="114300" y="218250"/>
            <a:ext cx="3314700" cy="647700"/>
            <a:chOff x="120382" y="345249"/>
            <a:chExt cx="3308618" cy="647700"/>
          </a:xfrm>
        </p:grpSpPr>
        <p:sp>
          <p:nvSpPr>
            <p:cNvPr id="4" name="TextBox 3">
              <a:extLst>
                <a:ext uri="{FF2B5EF4-FFF2-40B4-BE49-F238E27FC236}">
                  <a16:creationId xmlns:a16="http://schemas.microsoft.com/office/drawing/2014/main" id="{B4640ADE-D2E6-CEF0-A472-A78D4B8CB394}"/>
                </a:ext>
              </a:extLst>
            </p:cNvPr>
            <p:cNvSpPr txBox="1"/>
            <p:nvPr/>
          </p:nvSpPr>
          <p:spPr>
            <a:xfrm>
              <a:off x="853440" y="419031"/>
              <a:ext cx="2575560" cy="500137"/>
            </a:xfrm>
            <a:prstGeom prst="rect">
              <a:avLst/>
            </a:prstGeom>
            <a:noFill/>
          </p:spPr>
          <p:txBody>
            <a:bodyPr wrap="none" lIns="0" tIns="0" rIns="0" bIns="0" rtlCol="0" anchor="ctr" anchorCtr="0">
              <a:noAutofit/>
            </a:bodyPr>
            <a:lstStyle/>
            <a:p>
              <a:r>
                <a:rPr lang="en-GB" spc="100" dirty="0">
                  <a:latin typeface="Georgia" panose="02040502050405020303" pitchFamily="18" charset="0"/>
                </a:rPr>
                <a:t>Parish of Harpenden</a:t>
              </a:r>
              <a:br>
                <a:rPr lang="en-GB" dirty="0"/>
              </a:br>
              <a:r>
                <a:rPr lang="en-GB" sz="850" i="1" dirty="0">
                  <a:latin typeface="Georgia" panose="02040502050405020303" pitchFamily="18" charset="0"/>
                </a:rPr>
                <a:t>Welcome  |  Worship  |  Nourishment  |  Service</a:t>
              </a:r>
              <a:r>
                <a:rPr lang="en-GB" sz="850" dirty="0">
                  <a:latin typeface="Georgia" panose="02040502050405020303" pitchFamily="18" charset="0"/>
                </a:rPr>
                <a:t> </a:t>
              </a:r>
            </a:p>
          </p:txBody>
        </p:sp>
        <p:pic>
          <p:nvPicPr>
            <p:cNvPr id="5" name="Picture 4">
              <a:extLst>
                <a:ext uri="{FF2B5EF4-FFF2-40B4-BE49-F238E27FC236}">
                  <a16:creationId xmlns:a16="http://schemas.microsoft.com/office/drawing/2014/main" id="{5C6F42E9-1F4B-048C-DD46-551DD86C7FD8}"/>
                </a:ext>
              </a:extLst>
            </p:cNvPr>
            <p:cNvPicPr>
              <a:picLocks noChangeAspect="1"/>
            </p:cNvPicPr>
            <p:nvPr/>
          </p:nvPicPr>
          <p:blipFill>
            <a:blip r:embed="rId3">
              <a:clrChange>
                <a:clrFrom>
                  <a:srgbClr val="000000">
                    <a:alpha val="0"/>
                  </a:srgbClr>
                </a:clrFrom>
                <a:clrTo>
                  <a:srgbClr val="000000">
                    <a:alpha val="0"/>
                  </a:srgbClr>
                </a:clrTo>
              </a:clrChange>
              <a:extLst>
                <a:ext uri="{28A0092B-C50C-407E-A947-70E740481C1C}">
                  <a14:useLocalDpi xmlns:a14="http://schemas.microsoft.com/office/drawing/2010/main" val="0"/>
                </a:ext>
              </a:extLst>
            </a:blip>
            <a:stretch>
              <a:fillRect/>
            </a:stretch>
          </p:blipFill>
          <p:spPr>
            <a:xfrm>
              <a:off x="120382" y="345249"/>
              <a:ext cx="733058" cy="647700"/>
            </a:xfrm>
            <a:prstGeom prst="rect">
              <a:avLst/>
            </a:prstGeom>
          </p:spPr>
        </p:pic>
      </p:grpSp>
      <p:sp>
        <p:nvSpPr>
          <p:cNvPr id="7" name="Text Box 2">
            <a:extLst>
              <a:ext uri="{FF2B5EF4-FFF2-40B4-BE49-F238E27FC236}">
                <a16:creationId xmlns:a16="http://schemas.microsoft.com/office/drawing/2014/main" id="{E80F8DA4-8CBD-C908-EF8A-644C173DC4E1}"/>
              </a:ext>
            </a:extLst>
          </p:cNvPr>
          <p:cNvSpPr txBox="1">
            <a:spLocks noChangeArrowheads="1"/>
          </p:cNvSpPr>
          <p:nvPr/>
        </p:nvSpPr>
        <p:spPr bwMode="auto">
          <a:xfrm>
            <a:off x="3429000" y="281559"/>
            <a:ext cx="3314700" cy="523220"/>
          </a:xfrm>
          <a:prstGeom prst="rect">
            <a:avLst/>
          </a:prstGeom>
          <a:solidFill>
            <a:srgbClr val="FFFFFF"/>
          </a:solidFill>
          <a:ln w="9525">
            <a:noFill/>
            <a:miter lim="800000"/>
            <a:headEnd/>
            <a:tailEnd/>
          </a:ln>
        </p:spPr>
        <p:txBody>
          <a:bodyPr rot="0" vert="horz" wrap="none" lIns="0" tIns="0" rIns="0" bIns="0" anchor="ctr" anchorCtr="0">
            <a:noAutofit/>
          </a:bodyPr>
          <a:lstStyle/>
          <a:p>
            <a:pPr algn="ctr">
              <a:spcBef>
                <a:spcPts val="1200"/>
              </a:spcBef>
              <a:spcAft>
                <a:spcPts val="1200"/>
              </a:spcAft>
              <a:buNone/>
            </a:pPr>
            <a:r>
              <a:rPr lang="en-GB" sz="1600" b="1" kern="100" dirty="0">
                <a:solidFill>
                  <a:srgbClr val="2B4593"/>
                </a:solidFill>
                <a:effectLst/>
                <a:latin typeface="Lato" panose="020F0502020204030203" pitchFamily="34" charset="0"/>
                <a:ea typeface="Times New Roman" panose="02020603050405020304" pitchFamily="18" charset="0"/>
                <a:cs typeface="Times New Roman" panose="02020603050405020304" pitchFamily="18" charset="0"/>
              </a:rPr>
              <a:t>Sunday </a:t>
            </a:r>
            <a:r>
              <a:rPr lang="en-GB" sz="1600" b="1" kern="100" dirty="0">
                <a:solidFill>
                  <a:srgbClr val="2B4593"/>
                </a:solidFill>
                <a:latin typeface="Lato" panose="020F0502020204030203" pitchFamily="34" charset="0"/>
                <a:ea typeface="Times New Roman" panose="02020603050405020304" pitchFamily="18" charset="0"/>
                <a:cs typeface="Times New Roman" panose="02020603050405020304" pitchFamily="18" charset="0"/>
              </a:rPr>
              <a:t>8 November </a:t>
            </a:r>
            <a:r>
              <a:rPr lang="en-GB" sz="1600" b="1" kern="100" dirty="0">
                <a:solidFill>
                  <a:srgbClr val="2B4593"/>
                </a:solidFill>
                <a:effectLst/>
                <a:latin typeface="Lato" panose="020F0502020204030203" pitchFamily="34" charset="0"/>
                <a:ea typeface="Times New Roman" panose="02020603050405020304" pitchFamily="18" charset="0"/>
                <a:cs typeface="Times New Roman" panose="02020603050405020304" pitchFamily="18" charset="0"/>
              </a:rPr>
              <a:t>2026</a:t>
            </a:r>
            <a:br>
              <a:rPr lang="en-GB" b="1" kern="100" dirty="0">
                <a:solidFill>
                  <a:srgbClr val="2B4593"/>
                </a:solidFill>
                <a:effectLst/>
                <a:latin typeface="Lato" panose="020F0502020204030203" pitchFamily="34" charset="0"/>
                <a:ea typeface="Times New Roman" panose="02020603050405020304" pitchFamily="18" charset="0"/>
                <a:cs typeface="Times New Roman" panose="02020603050405020304" pitchFamily="18" charset="0"/>
              </a:rPr>
            </a:br>
            <a:r>
              <a:rPr lang="en-GB" sz="1400" dirty="0">
                <a:latin typeface="Lato" panose="020F0502020204030203" pitchFamily="34" charset="0"/>
                <a:ea typeface="Lato" panose="020F0502020204030203" pitchFamily="34" charset="0"/>
                <a:cs typeface="Lato" panose="020F0502020204030203" pitchFamily="34" charset="0"/>
              </a:rPr>
              <a:t>Remembrance Sunday</a:t>
            </a:r>
            <a:endParaRPr lang="en-GB" sz="1400" kern="100" dirty="0">
              <a:effectLst/>
              <a:latin typeface="Lato" panose="020F0502020204030203" pitchFamily="34" charset="0"/>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60165CF1-8806-9F67-D79D-EE07198FB153}"/>
              </a:ext>
            </a:extLst>
          </p:cNvPr>
          <p:cNvSpPr txBox="1"/>
          <p:nvPr/>
        </p:nvSpPr>
        <p:spPr>
          <a:xfrm>
            <a:off x="0" y="1156189"/>
            <a:ext cx="6858000" cy="461665"/>
          </a:xfrm>
          <a:prstGeom prst="rect">
            <a:avLst/>
          </a:prstGeom>
          <a:noFill/>
        </p:spPr>
        <p:txBody>
          <a:bodyPr wrap="none" anchor="ctr" anchorCtr="0">
            <a:noAutofit/>
          </a:bodyPr>
          <a:lstStyle/>
          <a:p>
            <a:pPr algn="ctr">
              <a:spcBef>
                <a:spcPts val="600"/>
              </a:spcBef>
              <a:spcAft>
                <a:spcPts val="600"/>
              </a:spcAft>
              <a:buNone/>
            </a:pPr>
            <a:r>
              <a:rPr lang="en-GB" sz="2400" b="1" kern="100" dirty="0">
                <a:solidFill>
                  <a:srgbClr val="2B4593"/>
                </a:solidFill>
                <a:effectLst/>
                <a:latin typeface="Lato" panose="020F0502020204030203" pitchFamily="34" charset="0"/>
              </a:rPr>
              <a:t>Services in the Parish</a:t>
            </a:r>
            <a:endParaRPr lang="en-GB" sz="3200" b="1" kern="100" dirty="0">
              <a:solidFill>
                <a:srgbClr val="2B4593"/>
              </a:solidFill>
              <a:effectLst/>
              <a:latin typeface="Lato" panose="020F0502020204030203" pitchFamily="34" charset="0"/>
            </a:endParaRPr>
          </a:p>
        </p:txBody>
      </p:sp>
      <p:sp>
        <p:nvSpPr>
          <p:cNvPr id="13" name="TextBox 12">
            <a:extLst>
              <a:ext uri="{FF2B5EF4-FFF2-40B4-BE49-F238E27FC236}">
                <a16:creationId xmlns:a16="http://schemas.microsoft.com/office/drawing/2014/main" id="{DC55CC9F-6FA1-AE4C-B37B-1EE4F14B81F0}"/>
              </a:ext>
            </a:extLst>
          </p:cNvPr>
          <p:cNvSpPr txBox="1"/>
          <p:nvPr/>
        </p:nvSpPr>
        <p:spPr>
          <a:xfrm>
            <a:off x="-218363" y="1617854"/>
            <a:ext cx="7219664" cy="4434795"/>
          </a:xfrm>
          <a:prstGeom prst="rect">
            <a:avLst/>
          </a:prstGeom>
          <a:noFill/>
        </p:spPr>
        <p:txBody>
          <a:bodyPr wrap="square">
            <a:noAutofit/>
          </a:bodyPr>
          <a:lstStyle/>
          <a:p>
            <a:pPr marL="457200">
              <a:spcBef>
                <a:spcPts val="600"/>
              </a:spcBef>
              <a:buNone/>
            </a:pPr>
            <a:r>
              <a:rPr lang="en-GB" sz="1600" kern="100" dirty="0">
                <a:ea typeface="Aptos" panose="020B0004020202020204" pitchFamily="34" charset="0"/>
                <a:cs typeface="Times New Roman" panose="02020603050405020304" pitchFamily="18" charset="0"/>
              </a:rPr>
              <a:t>8.00am	</a:t>
            </a:r>
            <a:r>
              <a:rPr lang="en-GB" sz="1600" b="1" kern="100" dirty="0">
                <a:ea typeface="Aptos" panose="020B0004020202020204" pitchFamily="34" charset="0"/>
                <a:cs typeface="Times New Roman" panose="02020603050405020304" pitchFamily="18" charset="0"/>
              </a:rPr>
              <a:t>Holy Communion </a:t>
            </a:r>
            <a:r>
              <a:rPr lang="en-GB" sz="1600" i="1" kern="100" dirty="0">
                <a:ea typeface="Aptos" panose="020B0004020202020204" pitchFamily="34" charset="0"/>
                <a:cs typeface="Times New Roman" panose="02020603050405020304" pitchFamily="18" charset="0"/>
              </a:rPr>
              <a:t>at St Nicholas’</a:t>
            </a:r>
            <a:endParaRPr lang="en-GB" sz="1600" kern="100" dirty="0">
              <a:ea typeface="Aptos" panose="020B0004020202020204" pitchFamily="34" charset="0"/>
              <a:cs typeface="Times New Roman" panose="02020603050405020304" pitchFamily="18" charset="0"/>
            </a:endParaRPr>
          </a:p>
          <a:p>
            <a:pPr marL="1371600">
              <a:buNone/>
            </a:pPr>
            <a:r>
              <a:rPr lang="en-GB" sz="1600" kern="100" dirty="0">
                <a:ea typeface="Aptos" panose="020B0004020202020204" pitchFamily="34" charset="0"/>
                <a:cs typeface="Times New Roman" panose="02020603050405020304" pitchFamily="18" charset="0"/>
              </a:rPr>
              <a:t>President &amp; Preacher – Revd Patrick Moriarty</a:t>
            </a:r>
          </a:p>
          <a:p>
            <a:pPr marL="457200">
              <a:spcBef>
                <a:spcPts val="600"/>
              </a:spcBef>
              <a:buNone/>
            </a:pPr>
            <a:r>
              <a:rPr lang="en-GB" sz="1600" kern="100" dirty="0">
                <a:ea typeface="Aptos" panose="020B0004020202020204" pitchFamily="34" charset="0"/>
                <a:cs typeface="Times New Roman" panose="02020603050405020304" pitchFamily="18" charset="0"/>
              </a:rPr>
              <a:t>9.30am	</a:t>
            </a:r>
            <a:r>
              <a:rPr lang="en-GB" sz="1600" b="1" kern="100" dirty="0">
                <a:ea typeface="Aptos" panose="020B0004020202020204" pitchFamily="34" charset="0"/>
                <a:cs typeface="Times New Roman" panose="02020603050405020304" pitchFamily="18" charset="0"/>
              </a:rPr>
              <a:t>Sung Eucharist </a:t>
            </a:r>
            <a:r>
              <a:rPr lang="en-GB" sz="1600" i="1" kern="100" dirty="0">
                <a:ea typeface="Aptos" panose="020B0004020202020204" pitchFamily="34" charset="0"/>
                <a:cs typeface="Times New Roman" panose="02020603050405020304" pitchFamily="18" charset="0"/>
              </a:rPr>
              <a:t>at St Nicholas’</a:t>
            </a:r>
            <a:endParaRPr lang="en-GB" sz="1600" kern="100" dirty="0">
              <a:ea typeface="Aptos" panose="020B0004020202020204" pitchFamily="34" charset="0"/>
              <a:cs typeface="Times New Roman" panose="02020603050405020304" pitchFamily="18" charset="0"/>
            </a:endParaRPr>
          </a:p>
          <a:p>
            <a:pPr marL="1371600">
              <a:buNone/>
            </a:pPr>
            <a:r>
              <a:rPr lang="en-GB" sz="1600" kern="100" dirty="0">
                <a:ea typeface="Aptos" panose="020B0004020202020204" pitchFamily="34" charset="0"/>
                <a:cs typeface="Times New Roman" panose="02020603050405020304" pitchFamily="18" charset="0"/>
              </a:rPr>
              <a:t>President - Revd Patrick Moriarty; Preacher – Geoff Payne</a:t>
            </a:r>
          </a:p>
          <a:p>
            <a:pPr marL="1371600"/>
            <a:r>
              <a:rPr lang="en-GB" sz="1600" i="1" kern="100" dirty="0">
                <a:ea typeface="Aptos" panose="020B0004020202020204" pitchFamily="34" charset="0"/>
                <a:cs typeface="Times New Roman" panose="02020603050405020304" pitchFamily="18" charset="0"/>
              </a:rPr>
              <a:t>Live streamed on</a:t>
            </a:r>
            <a:r>
              <a:rPr lang="en-GB" sz="1600" kern="100" dirty="0">
                <a:ea typeface="Aptos" panose="020B0004020202020204" pitchFamily="34" charset="0"/>
                <a:cs typeface="Times New Roman" panose="02020603050405020304" pitchFamily="18" charset="0"/>
              </a:rPr>
              <a:t> </a:t>
            </a:r>
            <a:r>
              <a:rPr lang="en-GB" sz="1600" i="1" kern="100" dirty="0">
                <a:solidFill>
                  <a:srgbClr val="2B4593"/>
                </a:solidFill>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facebook.com/</a:t>
            </a:r>
            <a:r>
              <a:rPr lang="en-GB" sz="1600" i="1" kern="100" dirty="0" err="1">
                <a:solidFill>
                  <a:srgbClr val="2B4593"/>
                </a:solidFill>
                <a:ea typeface="Aptos" panose="020B000402020202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StNicholasChurchHarpenden</a:t>
            </a:r>
            <a:endParaRPr lang="en-GB" sz="1600" kern="100" dirty="0">
              <a:solidFill>
                <a:srgbClr val="2B4593"/>
              </a:solidFill>
              <a:ea typeface="Aptos" panose="020B0004020202020204" pitchFamily="34" charset="0"/>
              <a:cs typeface="Times New Roman" panose="02020603050405020304" pitchFamily="18" charset="0"/>
            </a:endParaRPr>
          </a:p>
          <a:p>
            <a:pPr marL="457200">
              <a:spcBef>
                <a:spcPts val="600"/>
              </a:spcBef>
              <a:buNone/>
            </a:pPr>
            <a:r>
              <a:rPr lang="en-GB" sz="1600" kern="100" dirty="0">
                <a:ea typeface="Aptos" panose="020B0004020202020204" pitchFamily="34" charset="0"/>
                <a:cs typeface="Times New Roman" panose="02020603050405020304" pitchFamily="18" charset="0"/>
              </a:rPr>
              <a:t>9.30am	</a:t>
            </a:r>
            <a:r>
              <a:rPr lang="en-GB" sz="1600" b="1" kern="100" dirty="0">
                <a:ea typeface="Aptos" panose="020B0004020202020204" pitchFamily="34" charset="0"/>
                <a:cs typeface="Times New Roman" panose="02020603050405020304" pitchFamily="18" charset="0"/>
              </a:rPr>
              <a:t>Family Communion </a:t>
            </a:r>
            <a:r>
              <a:rPr lang="en-GB" sz="1600" i="1" kern="100" dirty="0">
                <a:ea typeface="Aptos" panose="020B0004020202020204" pitchFamily="34" charset="0"/>
                <a:cs typeface="Times New Roman" panose="02020603050405020304" pitchFamily="18" charset="0"/>
              </a:rPr>
              <a:t>at St Mary’s</a:t>
            </a:r>
            <a:endParaRPr lang="en-GB" sz="1600" kern="100" dirty="0">
              <a:ea typeface="Aptos" panose="020B0004020202020204" pitchFamily="34" charset="0"/>
              <a:cs typeface="Times New Roman" panose="02020603050405020304" pitchFamily="18" charset="0"/>
            </a:endParaRPr>
          </a:p>
          <a:p>
            <a:pPr marL="1371600">
              <a:buNone/>
            </a:pPr>
            <a:r>
              <a:rPr lang="en-GB" sz="1600" kern="100" dirty="0">
                <a:ea typeface="Aptos" panose="020B0004020202020204" pitchFamily="34" charset="0"/>
                <a:cs typeface="Times New Roman" panose="02020603050405020304" pitchFamily="18" charset="0"/>
              </a:rPr>
              <a:t>President &amp; Preacher - Revd Michael Parker</a:t>
            </a:r>
          </a:p>
          <a:p>
            <a:pPr marL="1370965">
              <a:buNone/>
            </a:pPr>
            <a:r>
              <a:rPr lang="en-GB" sz="1600" kern="100" dirty="0">
                <a:ea typeface="Aptos" panose="020B0004020202020204" pitchFamily="34" charset="0"/>
                <a:cs typeface="Times New Roman" panose="02020603050405020304" pitchFamily="18" charset="0"/>
              </a:rPr>
              <a:t>	</a:t>
            </a:r>
            <a:r>
              <a:rPr lang="en-GB" sz="1600" i="1" kern="100" dirty="0">
                <a:ea typeface="Aptos" panose="020B0004020202020204" pitchFamily="34" charset="0"/>
                <a:cs typeface="Times New Roman" panose="02020603050405020304" pitchFamily="18" charset="0"/>
              </a:rPr>
              <a:t>Live streamed on</a:t>
            </a:r>
            <a:r>
              <a:rPr lang="en-GB" sz="1600" kern="100" dirty="0">
                <a:ea typeface="Aptos" panose="020B0004020202020204" pitchFamily="34" charset="0"/>
                <a:cs typeface="Times New Roman" panose="02020603050405020304" pitchFamily="18" charset="0"/>
              </a:rPr>
              <a:t> </a:t>
            </a:r>
            <a:r>
              <a:rPr lang="en-GB" sz="1600" i="1" kern="100" dirty="0">
                <a:ea typeface="Aptos" panose="020B000402020202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facebook.com/</a:t>
            </a:r>
            <a:r>
              <a:rPr lang="en-GB" sz="1600" i="1" kern="100" dirty="0" err="1">
                <a:ea typeface="Aptos" panose="020B000402020202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StMarysKinsbourneGreen</a:t>
            </a:r>
            <a:endParaRPr lang="en-GB" sz="1600" i="1" kern="100" dirty="0">
              <a:ea typeface="Aptos" panose="020B0004020202020204" pitchFamily="34" charset="0"/>
              <a:cs typeface="Times New Roman" panose="02020603050405020304" pitchFamily="18" charset="0"/>
            </a:endParaRPr>
          </a:p>
          <a:p>
            <a:pPr marL="457200">
              <a:spcBef>
                <a:spcPts val="600"/>
              </a:spcBef>
              <a:buNone/>
            </a:pPr>
            <a:r>
              <a:rPr lang="en-GB" sz="1600" kern="100" dirty="0">
                <a:ea typeface="Aptos" panose="020B0004020202020204" pitchFamily="34" charset="0"/>
                <a:cs typeface="Times New Roman" panose="02020603050405020304" pitchFamily="18" charset="0"/>
              </a:rPr>
              <a:t>10.00am	</a:t>
            </a:r>
            <a:r>
              <a:rPr lang="en-GB" sz="1600" b="1" kern="100" dirty="0">
                <a:ea typeface="Aptos" panose="020B0004020202020204" pitchFamily="34" charset="0"/>
                <a:cs typeface="Times New Roman" panose="02020603050405020304" pitchFamily="18" charset="0"/>
              </a:rPr>
              <a:t>Holy Communion </a:t>
            </a:r>
            <a:r>
              <a:rPr lang="en-GB" sz="1600" i="1" kern="100" dirty="0">
                <a:ea typeface="Aptos" panose="020B0004020202020204" pitchFamily="34" charset="0"/>
                <a:cs typeface="Times New Roman" panose="02020603050405020304" pitchFamily="18" charset="0"/>
              </a:rPr>
              <a:t>at All Saints’</a:t>
            </a:r>
            <a:endParaRPr lang="en-GB" sz="1600" kern="100" dirty="0">
              <a:ea typeface="Aptos" panose="020B0004020202020204" pitchFamily="34" charset="0"/>
              <a:cs typeface="Times New Roman" panose="02020603050405020304" pitchFamily="18" charset="0"/>
            </a:endParaRPr>
          </a:p>
          <a:p>
            <a:pPr marL="1371600">
              <a:buNone/>
            </a:pPr>
            <a:r>
              <a:rPr lang="en-GB" sz="1600" kern="100" dirty="0">
                <a:ea typeface="Aptos" panose="020B0004020202020204" pitchFamily="34" charset="0"/>
                <a:cs typeface="Times New Roman" panose="02020603050405020304" pitchFamily="18" charset="0"/>
              </a:rPr>
              <a:t>President &amp; Preacher – Revd James Brown</a:t>
            </a:r>
          </a:p>
          <a:p>
            <a:pPr marL="1371600">
              <a:buNone/>
            </a:pPr>
            <a:r>
              <a:rPr lang="en-GB" sz="1600" i="1" kern="100" dirty="0">
                <a:ea typeface="Aptos" panose="020B0004020202020204" pitchFamily="34" charset="0"/>
                <a:cs typeface="Times New Roman" panose="02020603050405020304" pitchFamily="18" charset="0"/>
              </a:rPr>
              <a:t>Zoom details available in the weekly pew leaflet email</a:t>
            </a:r>
          </a:p>
          <a:p>
            <a:pPr marL="457200">
              <a:spcBef>
                <a:spcPts val="600"/>
              </a:spcBef>
            </a:pPr>
            <a:r>
              <a:rPr lang="en-GB" sz="1600" kern="100" dirty="0">
                <a:cs typeface="Times New Roman" panose="02020603050405020304" pitchFamily="18" charset="0"/>
              </a:rPr>
              <a:t>10.45am 	</a:t>
            </a:r>
            <a:r>
              <a:rPr lang="en-GB" sz="1600" b="1" kern="100" dirty="0">
                <a:cs typeface="Times New Roman" panose="02020603050405020304" pitchFamily="18" charset="0"/>
              </a:rPr>
              <a:t>Ecumenical Remembrance Service on Church Green </a:t>
            </a:r>
            <a:r>
              <a:rPr lang="en-GB" sz="1600" dirty="0"/>
              <a:t>	</a:t>
            </a:r>
          </a:p>
          <a:p>
            <a:pPr marL="457200">
              <a:spcBef>
                <a:spcPts val="600"/>
              </a:spcBef>
              <a:buNone/>
            </a:pPr>
            <a:r>
              <a:rPr lang="en-GB" sz="1600" kern="100" dirty="0">
                <a:ea typeface="Aptos" panose="020B0004020202020204" pitchFamily="34" charset="0"/>
                <a:cs typeface="Times New Roman" panose="02020603050405020304" pitchFamily="18" charset="0"/>
              </a:rPr>
              <a:t>11.30am	</a:t>
            </a:r>
            <a:r>
              <a:rPr lang="en-GB" sz="1600" b="1" kern="100" dirty="0">
                <a:ea typeface="Aptos" panose="020B0004020202020204" pitchFamily="34" charset="0"/>
                <a:cs typeface="Times New Roman" panose="02020603050405020304" pitchFamily="18" charset="0"/>
              </a:rPr>
              <a:t>Morning Praise </a:t>
            </a:r>
            <a:r>
              <a:rPr lang="en-GB" sz="1600" i="1" kern="100" dirty="0">
                <a:ea typeface="Aptos" panose="020B0004020202020204" pitchFamily="34" charset="0"/>
                <a:cs typeface="Times New Roman" panose="02020603050405020304" pitchFamily="18" charset="0"/>
              </a:rPr>
              <a:t>at St Nicholas’</a:t>
            </a:r>
            <a:endParaRPr lang="en-GB" sz="1600" kern="100" dirty="0">
              <a:ea typeface="Aptos" panose="020B0004020202020204" pitchFamily="34" charset="0"/>
              <a:cs typeface="Times New Roman" panose="02020603050405020304" pitchFamily="18" charset="0"/>
            </a:endParaRPr>
          </a:p>
          <a:p>
            <a:pPr marL="1371600">
              <a:buNone/>
            </a:pPr>
            <a:r>
              <a:rPr lang="en-GB" sz="1600" kern="100" dirty="0">
                <a:ea typeface="Aptos" panose="020B0004020202020204" pitchFamily="34" charset="0"/>
                <a:cs typeface="Times New Roman" panose="02020603050405020304" pitchFamily="18" charset="0"/>
              </a:rPr>
              <a:t>Leader - Revd Michael Parker; Preacher - Revd Patrick Moriarty</a:t>
            </a:r>
          </a:p>
          <a:p>
            <a:pPr marL="457200">
              <a:spcBef>
                <a:spcPts val="600"/>
              </a:spcBef>
              <a:buNone/>
            </a:pPr>
            <a:r>
              <a:rPr lang="en-GB" sz="1600" kern="100" dirty="0">
                <a:ea typeface="Aptos" panose="020B0004020202020204" pitchFamily="34" charset="0"/>
                <a:cs typeface="Times New Roman" panose="02020603050405020304" pitchFamily="18" charset="0"/>
              </a:rPr>
              <a:t>3.00pm	</a:t>
            </a:r>
            <a:r>
              <a:rPr lang="en-GB" sz="1600" b="1" kern="100" dirty="0">
                <a:ea typeface="Aptos" panose="020B0004020202020204" pitchFamily="34" charset="0"/>
                <a:cs typeface="Times New Roman" panose="02020603050405020304" pitchFamily="18" charset="0"/>
              </a:rPr>
              <a:t>Holy Baptisms </a:t>
            </a:r>
            <a:r>
              <a:rPr lang="en-GB" sz="1600" i="1" kern="100" dirty="0">
                <a:ea typeface="Aptos" panose="020B0004020202020204" pitchFamily="34" charset="0"/>
                <a:cs typeface="Times New Roman" panose="02020603050405020304" pitchFamily="18" charset="0"/>
              </a:rPr>
              <a:t>at St Nicholas’</a:t>
            </a:r>
            <a:r>
              <a:rPr lang="en-GB" sz="1600" kern="100" dirty="0">
                <a:ea typeface="Aptos" panose="020B0004020202020204" pitchFamily="34" charset="0"/>
                <a:cs typeface="Times New Roman" panose="02020603050405020304" pitchFamily="18" charset="0"/>
              </a:rPr>
              <a:t>: Archie Peter Beardon, </a:t>
            </a:r>
          </a:p>
          <a:p>
            <a:pPr marL="457200">
              <a:spcBef>
                <a:spcPts val="600"/>
              </a:spcBef>
              <a:buNone/>
            </a:pPr>
            <a:r>
              <a:rPr lang="en-GB" sz="1600" kern="100" dirty="0">
                <a:ea typeface="Aptos" panose="020B0004020202020204" pitchFamily="34" charset="0"/>
                <a:cs typeface="Times New Roman" panose="02020603050405020304" pitchFamily="18" charset="0"/>
              </a:rPr>
              <a:t>		Isla Emilia McKenzie</a:t>
            </a:r>
          </a:p>
          <a:p>
            <a:pPr marL="457200">
              <a:spcBef>
                <a:spcPts val="600"/>
              </a:spcBef>
              <a:buNone/>
            </a:pPr>
            <a:r>
              <a:rPr lang="en-GB" sz="1600" kern="100" dirty="0">
                <a:ea typeface="Aptos" panose="020B0004020202020204" pitchFamily="34" charset="0"/>
                <a:cs typeface="Times New Roman" panose="02020603050405020304" pitchFamily="18" charset="0"/>
              </a:rPr>
              <a:t>6.30pm	</a:t>
            </a:r>
            <a:r>
              <a:rPr lang="en-GB" sz="1600" b="1" kern="100" dirty="0">
                <a:ea typeface="Aptos" panose="020B0004020202020204" pitchFamily="34" charset="0"/>
                <a:cs typeface="Times New Roman" panose="02020603050405020304" pitchFamily="18" charset="0"/>
              </a:rPr>
              <a:t>Choral Evensong </a:t>
            </a:r>
            <a:r>
              <a:rPr lang="en-GB" sz="1600" i="1" kern="100" dirty="0">
                <a:ea typeface="Aptos" panose="020B0004020202020204" pitchFamily="34" charset="0"/>
                <a:cs typeface="Times New Roman" panose="02020603050405020304" pitchFamily="18" charset="0"/>
              </a:rPr>
              <a:t>at St Nicholas’</a:t>
            </a:r>
          </a:p>
          <a:p>
            <a:pPr marL="1370965">
              <a:buNone/>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9678762E-C507-1FAA-E210-F1A08018EF5E}"/>
              </a:ext>
            </a:extLst>
          </p:cNvPr>
          <p:cNvSpPr txBox="1"/>
          <p:nvPr/>
        </p:nvSpPr>
        <p:spPr>
          <a:xfrm>
            <a:off x="0" y="6514314"/>
            <a:ext cx="6858000" cy="2432220"/>
          </a:xfrm>
          <a:prstGeom prst="rect">
            <a:avLst/>
          </a:prstGeom>
          <a:noFill/>
        </p:spPr>
        <p:txBody>
          <a:bodyPr wrap="none" lIns="360000" tIns="0" rIns="360000" bIns="0" anchor="ctr" anchorCtr="0">
            <a:noAutofit/>
          </a:bodyPr>
          <a:lstStyle/>
          <a:p>
            <a:pPr algn="ctr">
              <a:spcBef>
                <a:spcPts val="1200"/>
              </a:spcBef>
              <a:spcAft>
                <a:spcPts val="600"/>
              </a:spcAft>
              <a:buNone/>
              <a:tabLst>
                <a:tab pos="1800000" algn="l"/>
                <a:tab pos="5760000" algn="r"/>
              </a:tabLst>
            </a:pPr>
            <a:r>
              <a:rPr lang="en-GB" sz="2000" b="1" kern="100" dirty="0">
                <a:solidFill>
                  <a:srgbClr val="2B4593"/>
                </a:solidFill>
                <a:effectLst/>
                <a:latin typeface="+mn-lt"/>
                <a:ea typeface="Times New Roman" panose="02020603050405020304" pitchFamily="18" charset="0"/>
                <a:cs typeface="Times New Roman" panose="02020603050405020304" pitchFamily="18" charset="0"/>
              </a:rPr>
              <a:t>Contact Details</a:t>
            </a:r>
            <a:endParaRPr lang="en-GB" sz="1200" b="1" kern="100" dirty="0">
              <a:solidFill>
                <a:srgbClr val="2B4593"/>
              </a:solidFill>
              <a:ea typeface="Times New Roman" panose="02020603050405020304" pitchFamily="18" charset="0"/>
              <a:cs typeface="Times New Roman" panose="02020603050405020304" pitchFamily="18" charset="0"/>
            </a:endParaRPr>
          </a:p>
          <a:p>
            <a:pPr>
              <a:buNone/>
              <a:tabLst>
                <a:tab pos="1800000" algn="l"/>
                <a:tab pos="5760000" algn="r"/>
              </a:tabLst>
            </a:pPr>
            <a:r>
              <a:rPr lang="en-GB" sz="1400" b="1" kern="100" dirty="0">
                <a:effectLst/>
                <a:latin typeface="+mn-lt"/>
                <a:ea typeface="Aptos" panose="020B0004020202020204" pitchFamily="34" charset="0"/>
                <a:cs typeface="Times New Roman" panose="02020603050405020304" pitchFamily="18" charset="0"/>
              </a:rPr>
              <a:t>Parish Office	</a:t>
            </a:r>
            <a:r>
              <a:rPr lang="en-GB" sz="1400" u="none" strike="noStrike" kern="100" dirty="0">
                <a:solidFill>
                  <a:schemeClr val="tx1"/>
                </a:solidFill>
                <a:effectLst/>
                <a:latin typeface="+mn-lt"/>
                <a:ea typeface="Aptos" panose="020B0004020202020204" pitchFamily="34" charset="0"/>
                <a:cs typeface="Times New Roman" panose="02020603050405020304" pitchFamily="18" charset="0"/>
                <a:hlinkClick r:id="rId6"/>
              </a:rPr>
              <a:t>office@parishofharpenden.org</a:t>
            </a:r>
            <a:r>
              <a:rPr lang="en-GB" sz="1400" kern="100" dirty="0">
                <a:effectLst/>
                <a:latin typeface="+mn-lt"/>
                <a:ea typeface="Aptos" panose="020B0004020202020204" pitchFamily="34" charset="0"/>
                <a:cs typeface="Times New Roman" panose="02020603050405020304" pitchFamily="18" charset="0"/>
              </a:rPr>
              <a:t>	01582 765524</a:t>
            </a:r>
            <a:endParaRPr lang="en-GB" sz="1400" kern="100" dirty="0">
              <a:ea typeface="Aptos" panose="020B0004020202020204" pitchFamily="34" charset="0"/>
              <a:cs typeface="Times New Roman" panose="02020603050405020304" pitchFamily="18" charset="0"/>
            </a:endParaRPr>
          </a:p>
          <a:p>
            <a:pPr>
              <a:buNone/>
              <a:tabLst>
                <a:tab pos="1800000" algn="l"/>
                <a:tab pos="5760000" algn="r"/>
              </a:tabLst>
            </a:pPr>
            <a:endParaRPr lang="en-GB" sz="1300" i="1" kern="100" dirty="0">
              <a:effectLst/>
              <a:latin typeface="+mn-lt"/>
              <a:ea typeface="Aptos" panose="020B0004020202020204" pitchFamily="34" charset="0"/>
              <a:cs typeface="Times New Roman" panose="02020603050405020304" pitchFamily="18" charset="0"/>
            </a:endParaRPr>
          </a:p>
          <a:p>
            <a:pPr>
              <a:buNone/>
              <a:tabLst>
                <a:tab pos="1800000" algn="l"/>
                <a:tab pos="5760000" algn="r"/>
              </a:tabLst>
            </a:pPr>
            <a:r>
              <a:rPr lang="en-GB" sz="1300" i="1" kern="100" dirty="0">
                <a:effectLst/>
                <a:latin typeface="+mn-lt"/>
                <a:ea typeface="Aptos" panose="020B0004020202020204" pitchFamily="34" charset="0"/>
                <a:cs typeface="Times New Roman" panose="02020603050405020304" pitchFamily="18" charset="0"/>
              </a:rPr>
              <a:t>For any pastoral concerns contact any one of the Parish Clergy or Pastoral Care Team:</a:t>
            </a:r>
            <a:endParaRPr lang="en-GB" sz="1300" i="1" kern="100" dirty="0">
              <a:ea typeface="Aptos" panose="020B0004020202020204" pitchFamily="34" charset="0"/>
              <a:cs typeface="Times New Roman" panose="02020603050405020304" pitchFamily="18" charset="0"/>
            </a:endParaRPr>
          </a:p>
          <a:p>
            <a:pPr>
              <a:lnSpc>
                <a:spcPct val="118000"/>
              </a:lnSpc>
              <a:buNone/>
              <a:tabLst>
                <a:tab pos="1800000" algn="l"/>
                <a:tab pos="5760000" algn="r"/>
              </a:tabLst>
            </a:pPr>
            <a:r>
              <a:rPr lang="en-GB" sz="1300" b="1" kern="100" dirty="0">
                <a:effectLst/>
                <a:latin typeface="+mn-lt"/>
                <a:ea typeface="Aptos" panose="020B0004020202020204" pitchFamily="34" charset="0"/>
                <a:cs typeface="Times New Roman" panose="02020603050405020304" pitchFamily="18" charset="0"/>
              </a:rPr>
              <a:t>Revd Patrick Moriarty</a:t>
            </a:r>
            <a:r>
              <a:rPr lang="en-GB" sz="1300" kern="100" dirty="0">
                <a:effectLst/>
                <a:latin typeface="+mn-lt"/>
                <a:ea typeface="Aptos" panose="020B0004020202020204" pitchFamily="34" charset="0"/>
                <a:cs typeface="Times New Roman" panose="02020603050405020304" pitchFamily="18" charset="0"/>
              </a:rPr>
              <a:t>	</a:t>
            </a:r>
            <a:r>
              <a:rPr lang="en-GB" sz="1300" u="none" strike="noStrike" kern="100" dirty="0">
                <a:solidFill>
                  <a:schemeClr val="tx1"/>
                </a:solidFill>
                <a:effectLst/>
                <a:latin typeface="+mn-lt"/>
                <a:ea typeface="Aptos" panose="020B0004020202020204" pitchFamily="34" charset="0"/>
                <a:cs typeface="Times New Roman" panose="02020603050405020304" pitchFamily="18" charset="0"/>
                <a:hlinkClick r:id="rId7"/>
              </a:rPr>
              <a:t>rector@parishofharpenden.org</a:t>
            </a:r>
            <a:r>
              <a:rPr lang="en-GB" sz="1300" u="none" strike="noStrike" kern="100" dirty="0">
                <a:solidFill>
                  <a:schemeClr val="tx1"/>
                </a:solidFill>
                <a:ea typeface="Aptos" panose="020B0004020202020204" pitchFamily="34" charset="0"/>
                <a:cs typeface="Times New Roman" panose="02020603050405020304" pitchFamily="18" charset="0"/>
              </a:rPr>
              <a:t>	</a:t>
            </a:r>
            <a:r>
              <a:rPr lang="en-GB" sz="1300" kern="100" dirty="0">
                <a:effectLst/>
                <a:latin typeface="+mn-lt"/>
                <a:ea typeface="Aptos" panose="020B0004020202020204" pitchFamily="34" charset="0"/>
                <a:cs typeface="Times New Roman" panose="02020603050405020304" pitchFamily="18" charset="0"/>
              </a:rPr>
              <a:t>07376 661041</a:t>
            </a:r>
            <a:endParaRPr lang="en-GB" sz="1300" kern="100" dirty="0">
              <a:ea typeface="Aptos" panose="020B0004020202020204" pitchFamily="34" charset="0"/>
              <a:cs typeface="Times New Roman" panose="02020603050405020304" pitchFamily="18" charset="0"/>
            </a:endParaRPr>
          </a:p>
          <a:p>
            <a:pPr>
              <a:lnSpc>
                <a:spcPct val="118000"/>
              </a:lnSpc>
            </a:pPr>
            <a:r>
              <a:rPr lang="en-GB" sz="1300" b="1" kern="100" dirty="0">
                <a:cs typeface="Times New Roman" panose="02020603050405020304" pitchFamily="18" charset="0"/>
              </a:rPr>
              <a:t>Revd James Brown 	</a:t>
            </a:r>
            <a:r>
              <a:rPr lang="en-GB" sz="1300" kern="100" dirty="0">
                <a:ea typeface="Aptos" panose="020B0004020202020204" pitchFamily="34" charset="0"/>
                <a:cs typeface="Times New Roman" panose="02020603050405020304" pitchFamily="18" charset="0"/>
                <a:hlinkClick r:id="rId7"/>
              </a:rPr>
              <a:t>vicar@allsaintsharpenden.org </a:t>
            </a:r>
            <a:r>
              <a:rPr lang="en-GB" sz="1300" b="1" kern="100" dirty="0">
                <a:cs typeface="Times New Roman" panose="02020603050405020304" pitchFamily="18" charset="0"/>
              </a:rPr>
              <a:t>		     </a:t>
            </a:r>
            <a:r>
              <a:rPr lang="en-GB" sz="1300" kern="100" dirty="0">
                <a:cs typeface="Times New Roman" panose="02020603050405020304" pitchFamily="18" charset="0"/>
              </a:rPr>
              <a:t>01582 363789</a:t>
            </a:r>
          </a:p>
          <a:p>
            <a:pPr>
              <a:lnSpc>
                <a:spcPct val="118000"/>
              </a:lnSpc>
              <a:buNone/>
              <a:tabLst>
                <a:tab pos="1800000" algn="l"/>
                <a:tab pos="5760000" algn="r"/>
              </a:tabLst>
            </a:pPr>
            <a:r>
              <a:rPr lang="en-GB" sz="1300" b="1" kern="100" dirty="0">
                <a:effectLst/>
                <a:latin typeface="+mn-lt"/>
                <a:ea typeface="Aptos" panose="020B0004020202020204" pitchFamily="34" charset="0"/>
                <a:cs typeface="Times New Roman" panose="02020603050405020304" pitchFamily="18" charset="0"/>
              </a:rPr>
              <a:t>Chris Powell 	</a:t>
            </a:r>
            <a:r>
              <a:rPr lang="en-GB" sz="1300" u="none" strike="noStrike" kern="100" dirty="0">
                <a:solidFill>
                  <a:schemeClr val="tx1"/>
                </a:solidFill>
                <a:effectLst/>
                <a:latin typeface="+mn-lt"/>
                <a:ea typeface="Aptos" panose="020B0004020202020204" pitchFamily="34" charset="0"/>
                <a:cs typeface="Times New Roman" panose="02020603050405020304" pitchFamily="18" charset="0"/>
                <a:hlinkClick r:id="rId8"/>
              </a:rPr>
              <a:t>pastoralcare@parishofharpenden.org</a:t>
            </a:r>
            <a:r>
              <a:rPr lang="en-GB" sz="1300" kern="100" dirty="0">
                <a:effectLst/>
                <a:latin typeface="+mn-lt"/>
                <a:ea typeface="Aptos" panose="020B0004020202020204" pitchFamily="34" charset="0"/>
                <a:cs typeface="Times New Roman" panose="02020603050405020304" pitchFamily="18" charset="0"/>
              </a:rPr>
              <a:t>	01582 764930</a:t>
            </a:r>
            <a:endParaRPr lang="en-GB" sz="1300" b="1" kern="100" dirty="0">
              <a:ea typeface="Aptos" panose="020B0004020202020204" pitchFamily="34" charset="0"/>
              <a:cs typeface="Times New Roman" panose="02020603050405020304" pitchFamily="18" charset="0"/>
            </a:endParaRPr>
          </a:p>
          <a:p>
            <a:pPr>
              <a:lnSpc>
                <a:spcPct val="118000"/>
              </a:lnSpc>
              <a:buNone/>
              <a:tabLst>
                <a:tab pos="1800000" algn="l"/>
                <a:tab pos="5760000" algn="r"/>
              </a:tabLst>
            </a:pPr>
            <a:r>
              <a:rPr lang="en-GB" sz="1300" i="1" kern="100" dirty="0">
                <a:effectLst/>
                <a:latin typeface="+mn-lt"/>
                <a:ea typeface="Aptos" panose="020B0004020202020204" pitchFamily="34" charset="0"/>
                <a:cs typeface="Times New Roman" panose="02020603050405020304" pitchFamily="18" charset="0"/>
              </a:rPr>
              <a:t>(Pastoral Care Coordinator)</a:t>
            </a:r>
            <a:endParaRPr lang="en-GB" sz="1300" kern="100" dirty="0">
              <a:effectLst/>
              <a:latin typeface="+mn-lt"/>
              <a:ea typeface="Aptos" panose="020B0004020202020204" pitchFamily="34" charset="0"/>
              <a:cs typeface="Times New Roman" panose="02020603050405020304" pitchFamily="18" charset="0"/>
            </a:endParaRPr>
          </a:p>
          <a:p>
            <a:pPr marL="457200">
              <a:buNone/>
              <a:tabLst>
                <a:tab pos="1800000" algn="l"/>
                <a:tab pos="5760000" algn="r"/>
              </a:tabLst>
            </a:pPr>
            <a:r>
              <a:rPr lang="en-GB" sz="1300" i="1" kern="100" dirty="0">
                <a:effectLst/>
                <a:latin typeface="+mn-lt"/>
                <a:ea typeface="Aptos" panose="020B0004020202020204" pitchFamily="34" charset="0"/>
                <a:cs typeface="Times New Roman" panose="02020603050405020304" pitchFamily="18" charset="0"/>
              </a:rPr>
              <a:t> </a:t>
            </a:r>
            <a:endParaRPr lang="en-GB" sz="1300" kern="100" dirty="0">
              <a:effectLst/>
              <a:latin typeface="+mn-lt"/>
              <a:ea typeface="Aptos" panose="020B0004020202020204" pitchFamily="34" charset="0"/>
              <a:cs typeface="Times New Roman" panose="02020603050405020304" pitchFamily="18" charset="0"/>
            </a:endParaRPr>
          </a:p>
          <a:p>
            <a:pPr marL="457200">
              <a:buNone/>
              <a:tabLst>
                <a:tab pos="1800000" algn="l"/>
                <a:tab pos="5760000" algn="r"/>
              </a:tabLst>
            </a:pPr>
            <a:r>
              <a:rPr lang="en-GB" sz="1300" i="1" kern="100" dirty="0">
                <a:effectLst/>
                <a:latin typeface="+mn-lt"/>
                <a:ea typeface="Aptos" panose="020B0004020202020204" pitchFamily="34" charset="0"/>
                <a:cs typeface="Times New Roman" panose="02020603050405020304" pitchFamily="18" charset="0"/>
              </a:rPr>
              <a:t>You can find more information on our website - </a:t>
            </a:r>
            <a:r>
              <a:rPr lang="en-GB" sz="1300" b="1" i="1" u="none" strike="noStrike" kern="100" dirty="0">
                <a:solidFill>
                  <a:schemeClr val="tx1"/>
                </a:solidFill>
                <a:effectLst/>
                <a:latin typeface="+mn-lt"/>
                <a:ea typeface="Aptos" panose="020B0004020202020204" pitchFamily="34" charset="0"/>
                <a:cs typeface="Times New Roman" panose="02020603050405020304" pitchFamily="18" charset="0"/>
                <a:hlinkClick r:id="rId9"/>
              </a:rPr>
              <a:t>www.parishofharpenden.org</a:t>
            </a:r>
            <a:endParaRPr lang="en-GB" sz="1300" kern="100" dirty="0">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17" name="Straight Connector 16">
            <a:extLst>
              <a:ext uri="{FF2B5EF4-FFF2-40B4-BE49-F238E27FC236}">
                <a16:creationId xmlns:a16="http://schemas.microsoft.com/office/drawing/2014/main" id="{3D58D13C-B064-E0C8-5F2A-DED3676CE029}"/>
              </a:ext>
            </a:extLst>
          </p:cNvPr>
          <p:cNvCxnSpPr>
            <a:cxnSpLocks/>
          </p:cNvCxnSpPr>
          <p:nvPr/>
        </p:nvCxnSpPr>
        <p:spPr>
          <a:xfrm>
            <a:off x="189000" y="6507809"/>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D65A3476-7D1C-A35F-55E9-9B92BFB4A5C2}"/>
              </a:ext>
            </a:extLst>
          </p:cNvPr>
          <p:cNvCxnSpPr>
            <a:cxnSpLocks/>
          </p:cNvCxnSpPr>
          <p:nvPr/>
        </p:nvCxnSpPr>
        <p:spPr>
          <a:xfrm>
            <a:off x="263700" y="9090177"/>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
        <p:nvSpPr>
          <p:cNvPr id="23" name="TextBox 22">
            <a:extLst>
              <a:ext uri="{FF2B5EF4-FFF2-40B4-BE49-F238E27FC236}">
                <a16:creationId xmlns:a16="http://schemas.microsoft.com/office/drawing/2014/main" id="{A0E5561F-8CD5-B5DB-89FE-EA3F7C5CB65C}"/>
              </a:ext>
            </a:extLst>
          </p:cNvPr>
          <p:cNvSpPr txBox="1"/>
          <p:nvPr/>
        </p:nvSpPr>
        <p:spPr>
          <a:xfrm>
            <a:off x="0" y="9306191"/>
            <a:ext cx="6858000" cy="307777"/>
          </a:xfrm>
          <a:prstGeom prst="rect">
            <a:avLst/>
          </a:prstGeom>
          <a:noFill/>
        </p:spPr>
        <p:txBody>
          <a:bodyPr wrap="square">
            <a:spAutoFit/>
          </a:bodyPr>
          <a:lstStyle/>
          <a:p>
            <a:pPr algn="ctr">
              <a:lnSpc>
                <a:spcPct val="100000"/>
              </a:lnSpc>
              <a:buNone/>
            </a:pPr>
            <a:r>
              <a:rPr lang="en-GB" sz="1400" b="1" kern="100" dirty="0">
                <a:effectLst/>
                <a:latin typeface="+mn-lt"/>
                <a:ea typeface="Aptos" panose="020B0004020202020204" pitchFamily="34" charset="0"/>
                <a:cs typeface="Times New Roman" panose="02020603050405020304" pitchFamily="18" charset="0"/>
              </a:rPr>
              <a:t>PARISH OFFICE OPENING HOURS THIS WEEK : </a:t>
            </a:r>
            <a:r>
              <a:rPr lang="en-GB" sz="1400" i="1" kern="100" dirty="0">
                <a:effectLst/>
                <a:latin typeface="+mn-lt"/>
                <a:ea typeface="Aptos" panose="020B0004020202020204" pitchFamily="34" charset="0"/>
                <a:cs typeface="Times New Roman" panose="02020603050405020304" pitchFamily="18" charset="0"/>
              </a:rPr>
              <a:t>MON to FRI 10AM TO 2PM</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24" name="Straight Connector 23">
            <a:extLst>
              <a:ext uri="{FF2B5EF4-FFF2-40B4-BE49-F238E27FC236}">
                <a16:creationId xmlns:a16="http://schemas.microsoft.com/office/drawing/2014/main" id="{D73DC010-7729-BC62-8886-10AEBD62C3AB}"/>
              </a:ext>
            </a:extLst>
          </p:cNvPr>
          <p:cNvCxnSpPr>
            <a:cxnSpLocks/>
          </p:cNvCxnSpPr>
          <p:nvPr/>
        </p:nvCxnSpPr>
        <p:spPr>
          <a:xfrm>
            <a:off x="189000" y="961113"/>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53770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428AC5-9F31-D7DA-6ACA-8D6997D91CCD}"/>
              </a:ext>
            </a:extLst>
          </p:cNvPr>
          <p:cNvSpPr txBox="1"/>
          <p:nvPr/>
        </p:nvSpPr>
        <p:spPr>
          <a:xfrm>
            <a:off x="0" y="4126427"/>
            <a:ext cx="6858000" cy="2646878"/>
          </a:xfrm>
          <a:prstGeom prst="rect">
            <a:avLst/>
          </a:prstGeom>
          <a:noFill/>
        </p:spPr>
        <p:txBody>
          <a:bodyPr wrap="square" lIns="180000" rIns="180000">
            <a:spAutoFit/>
          </a:bodyPr>
          <a:lstStyle/>
          <a:p>
            <a:endParaRPr lang="en-US" dirty="0"/>
          </a:p>
          <a:p>
            <a:r>
              <a:rPr lang="en-US" sz="1300" b="1" dirty="0"/>
              <a:t>SECOND READING 		1 Thessalonians 4.13–18 </a:t>
            </a:r>
            <a:endParaRPr lang="en-US" sz="1300" dirty="0"/>
          </a:p>
          <a:p>
            <a:r>
              <a:rPr lang="en-US" sz="1300" dirty="0"/>
              <a:t>We do not want you to be uninformed, brothers and sisters, about those who have died, so that you may not grieve as others do who have no hope. For since we believe that Jesus died and rose again, even so, through Jesus, God will bring with him those who have died. For this we declare to you by the word of the Lord, that we who are alive, who are left until the coming of the Lord, will by no means precede those who have died. For the Lord himself, with a cry of command, with the archangel’s call and with the sound of God’s trumpet, will descend from heaven, and the dead in Christ will rise first. Then we who are alive, who are left, will be caught up in the clouds together with them to meet the Lord in the air; and so we will be with the Lord for ever. Therefore encourage one another with these words. </a:t>
            </a:r>
          </a:p>
          <a:p>
            <a:endParaRPr lang="en-US" dirty="0"/>
          </a:p>
        </p:txBody>
      </p:sp>
      <p:sp>
        <p:nvSpPr>
          <p:cNvPr id="5" name="TextBox 4">
            <a:extLst>
              <a:ext uri="{FF2B5EF4-FFF2-40B4-BE49-F238E27FC236}">
                <a16:creationId xmlns:a16="http://schemas.microsoft.com/office/drawing/2014/main" id="{CE40BEF4-5747-D289-9BF4-C691E5A63622}"/>
              </a:ext>
            </a:extLst>
          </p:cNvPr>
          <p:cNvSpPr txBox="1"/>
          <p:nvPr/>
        </p:nvSpPr>
        <p:spPr>
          <a:xfrm>
            <a:off x="0" y="140157"/>
            <a:ext cx="6858000" cy="369332"/>
          </a:xfrm>
          <a:prstGeom prst="rect">
            <a:avLst/>
          </a:prstGeom>
          <a:noFill/>
        </p:spPr>
        <p:txBody>
          <a:bodyPr wrap="square">
            <a:spAutoFit/>
          </a:bodyPr>
          <a:lstStyle/>
          <a:p>
            <a:pPr algn="ctr"/>
            <a:r>
              <a:rPr lang="en-GB" b="1" kern="100" dirty="0">
                <a:solidFill>
                  <a:srgbClr val="2B4593"/>
                </a:solidFill>
                <a:effectLst/>
                <a:latin typeface="Lato" panose="020F0502020204030203" pitchFamily="34" charset="0"/>
              </a:rPr>
              <a:t>Collects, Readings, Psalm, Gospel and Post-Communion Prayer</a:t>
            </a:r>
            <a:endParaRPr lang="en-GB" dirty="0">
              <a:solidFill>
                <a:srgbClr val="2B4593"/>
              </a:solidFill>
              <a:latin typeface="Lato" panose="020F0502020204030203" pitchFamily="34" charset="0"/>
            </a:endParaRPr>
          </a:p>
        </p:txBody>
      </p:sp>
      <p:sp>
        <p:nvSpPr>
          <p:cNvPr id="9" name="TextBox 8">
            <a:extLst>
              <a:ext uri="{FF2B5EF4-FFF2-40B4-BE49-F238E27FC236}">
                <a16:creationId xmlns:a16="http://schemas.microsoft.com/office/drawing/2014/main" id="{0F66B440-0A94-3776-40F2-4091E5F214AB}"/>
              </a:ext>
            </a:extLst>
          </p:cNvPr>
          <p:cNvSpPr txBox="1"/>
          <p:nvPr/>
        </p:nvSpPr>
        <p:spPr>
          <a:xfrm>
            <a:off x="0" y="616566"/>
            <a:ext cx="6858000" cy="1346844"/>
          </a:xfrm>
          <a:prstGeom prst="rect">
            <a:avLst/>
          </a:prstGeom>
          <a:noFill/>
        </p:spPr>
        <p:txBody>
          <a:bodyPr wrap="square" lIns="180000" rIns="180000">
            <a:spAutoFit/>
          </a:bodyPr>
          <a:lstStyle/>
          <a:p>
            <a:pPr>
              <a:lnSpc>
                <a:spcPct val="118000"/>
              </a:lnSpc>
              <a:buNone/>
            </a:pPr>
            <a:r>
              <a:rPr lang="en-GB" sz="1400" b="1" kern="100" dirty="0">
                <a:effectLst/>
                <a:latin typeface="+mn-lt"/>
                <a:ea typeface="Aptos" panose="020B0004020202020204" pitchFamily="34" charset="0"/>
                <a:cs typeface="Times New Roman" panose="02020603050405020304" pitchFamily="18" charset="0"/>
              </a:rPr>
              <a:t>COLLECT</a:t>
            </a:r>
            <a:endParaRPr lang="en-US" dirty="0"/>
          </a:p>
          <a:p>
            <a:r>
              <a:rPr lang="en-US" sz="1300" dirty="0"/>
              <a:t>Almighty Father, whose will is to restore all things in your beloved Son, the king of all: govern the hearts and minds of those in authority, and bring the families of the nations, divided and torn apart by the ravages of sin, to be subject to his just and gentle rule; who is alive and reigns with you, in the unity of the Holy Spirit, one God, now and for ever. </a:t>
            </a:r>
          </a:p>
          <a:p>
            <a:r>
              <a:rPr lang="en-US" sz="1300" b="1" dirty="0"/>
              <a:t> </a:t>
            </a:r>
            <a:endParaRPr lang="en-GB" sz="1300" kern="100" dirty="0">
              <a:solidFill>
                <a:srgbClr val="FF0000"/>
              </a:solidFill>
              <a:effectLst/>
              <a:latin typeface="+mn-lt"/>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A3D0183B-FFD8-12F3-FD03-832D20D6EC7D}"/>
              </a:ext>
            </a:extLst>
          </p:cNvPr>
          <p:cNvSpPr txBox="1"/>
          <p:nvPr/>
        </p:nvSpPr>
        <p:spPr>
          <a:xfrm>
            <a:off x="0" y="2732586"/>
            <a:ext cx="6858000" cy="1585049"/>
          </a:xfrm>
          <a:prstGeom prst="rect">
            <a:avLst/>
          </a:prstGeom>
          <a:noFill/>
        </p:spPr>
        <p:txBody>
          <a:bodyPr wrap="square" lIns="180000" rIns="180000">
            <a:spAutoFit/>
          </a:bodyPr>
          <a:lstStyle/>
          <a:p>
            <a:pPr>
              <a:spcBef>
                <a:spcPts val="600"/>
              </a:spcBef>
              <a:buNone/>
            </a:pPr>
            <a:r>
              <a:rPr lang="en-GB" sz="1400" b="1" kern="100" dirty="0">
                <a:effectLst/>
                <a:latin typeface="+mn-lt"/>
                <a:ea typeface="Aptos" panose="020B0004020202020204" pitchFamily="34" charset="0"/>
                <a:cs typeface="Times New Roman" panose="02020603050405020304" pitchFamily="18" charset="0"/>
              </a:rPr>
              <a:t>FIRST READING </a:t>
            </a:r>
            <a:r>
              <a:rPr lang="en-GB" sz="1300" b="1" kern="100" dirty="0">
                <a:effectLst/>
                <a:latin typeface="+mn-lt"/>
                <a:ea typeface="Aptos" panose="020B0004020202020204" pitchFamily="34" charset="0"/>
                <a:cs typeface="Times New Roman" panose="02020603050405020304" pitchFamily="18" charset="0"/>
              </a:rPr>
              <a:t>			</a:t>
            </a:r>
            <a:r>
              <a:rPr lang="en-US" sz="1300" b="1" dirty="0"/>
              <a:t> Wisdom 6.12-16</a:t>
            </a:r>
          </a:p>
          <a:p>
            <a:pPr>
              <a:spcBef>
                <a:spcPts val="600"/>
              </a:spcBef>
              <a:buNone/>
            </a:pPr>
            <a:r>
              <a:rPr lang="en-US" sz="1300" dirty="0"/>
              <a:t>Wisdom is radiant and unfading, and she is easily discerned by those who love her</a:t>
            </a:r>
            <a:br>
              <a:rPr lang="en-US" sz="1300" dirty="0"/>
            </a:br>
            <a:r>
              <a:rPr lang="en-US" sz="1300" dirty="0"/>
              <a:t>and is found by those who seek her.</a:t>
            </a:r>
            <a:r>
              <a:rPr lang="en-US" sz="1300" b="1" baseline="30000" dirty="0"/>
              <a:t> </a:t>
            </a:r>
            <a:r>
              <a:rPr lang="en-US" sz="1300" dirty="0"/>
              <a:t>She hastens to make herself known to those who desire her.</a:t>
            </a:r>
            <a:r>
              <a:rPr lang="en-US" sz="1300" b="1" baseline="30000" dirty="0"/>
              <a:t> </a:t>
            </a:r>
            <a:r>
              <a:rPr lang="en-US" sz="1300" dirty="0"/>
              <a:t>One who rises early to seek her will have no difficulty, for she will be found sitting at the gate.</a:t>
            </a:r>
            <a:r>
              <a:rPr lang="en-US" sz="1300" b="1" baseline="30000" dirty="0"/>
              <a:t> </a:t>
            </a:r>
            <a:r>
              <a:rPr lang="en-US" sz="1300" dirty="0"/>
              <a:t>To fix one’s thought on her is perfect understanding, and one who is vigilant on her account will soon be free from care,</a:t>
            </a:r>
            <a:r>
              <a:rPr lang="en-US" sz="1300" b="1" baseline="30000" dirty="0"/>
              <a:t> </a:t>
            </a:r>
            <a:r>
              <a:rPr lang="en-US" sz="1300" dirty="0"/>
              <a:t>because she goes about seeking those worthy of her,</a:t>
            </a:r>
            <a:br>
              <a:rPr lang="en-US" sz="1300" dirty="0"/>
            </a:br>
            <a:r>
              <a:rPr lang="en-US" sz="1300" dirty="0"/>
              <a:t>and she graciously appears to them in their paths and meets them in every thought.</a:t>
            </a:r>
            <a:endParaRPr lang="en-GB" sz="1300" i="1" kern="100" dirty="0">
              <a:effectLst/>
              <a:latin typeface="+mn-lt"/>
              <a:ea typeface="Aptos" panose="020B000402020202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25EC391A-60C6-143C-36AC-2B29F6DC444F}"/>
              </a:ext>
            </a:extLst>
          </p:cNvPr>
          <p:cNvSpPr txBox="1"/>
          <p:nvPr/>
        </p:nvSpPr>
        <p:spPr>
          <a:xfrm>
            <a:off x="0" y="1806215"/>
            <a:ext cx="6858000" cy="728533"/>
          </a:xfrm>
          <a:prstGeom prst="rect">
            <a:avLst/>
          </a:prstGeom>
          <a:noFill/>
        </p:spPr>
        <p:txBody>
          <a:bodyPr wrap="square" lIns="180000" rIns="180000">
            <a:spAutoFit/>
          </a:bodyPr>
          <a:lstStyle/>
          <a:p>
            <a:pPr>
              <a:lnSpc>
                <a:spcPct val="118000"/>
              </a:lnSpc>
              <a:buNone/>
            </a:pPr>
            <a:r>
              <a:rPr lang="en-GB" sz="1300" b="1" kern="100" dirty="0">
                <a:ea typeface="Aptos" panose="020B0004020202020204" pitchFamily="34" charset="0"/>
                <a:cs typeface="Times New Roman" panose="02020603050405020304" pitchFamily="18" charset="0"/>
              </a:rPr>
              <a:t>ADDITIONAL COLLECT</a:t>
            </a:r>
            <a:endParaRPr lang="en-US" b="1" dirty="0"/>
          </a:p>
          <a:p>
            <a:r>
              <a:rPr lang="en-US" sz="1300" dirty="0"/>
              <a:t>God, our refuge and strength, bring near the day when wars shall cease and poverty and pain shall end, that earth may know the peace of heaven through Jesus Christ our Lord. </a:t>
            </a:r>
            <a:endParaRPr lang="en-GB" sz="1300" b="1" kern="100" dirty="0">
              <a:solidFill>
                <a:srgbClr val="FF0000"/>
              </a:solidFill>
              <a:ea typeface="Aptos" panose="020B000402020202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68A76E6B-8625-5A79-1D05-555A85652BC5}"/>
              </a:ext>
            </a:extLst>
          </p:cNvPr>
          <p:cNvPicPr>
            <a:picLocks noChangeAspect="1"/>
          </p:cNvPicPr>
          <p:nvPr/>
        </p:nvPicPr>
        <p:blipFill>
          <a:blip r:embed="rId2"/>
          <a:stretch>
            <a:fillRect/>
          </a:stretch>
        </p:blipFill>
        <p:spPr>
          <a:xfrm>
            <a:off x="127092" y="6862616"/>
            <a:ext cx="6318060" cy="1151778"/>
          </a:xfrm>
          <a:prstGeom prst="rect">
            <a:avLst/>
          </a:prstGeom>
        </p:spPr>
      </p:pic>
      <p:sp>
        <p:nvSpPr>
          <p:cNvPr id="8" name="TextBox 7">
            <a:extLst>
              <a:ext uri="{FF2B5EF4-FFF2-40B4-BE49-F238E27FC236}">
                <a16:creationId xmlns:a16="http://schemas.microsoft.com/office/drawing/2014/main" id="{A3265765-11A4-E0FB-1DC9-F2F6508F5964}"/>
              </a:ext>
            </a:extLst>
          </p:cNvPr>
          <p:cNvSpPr txBox="1"/>
          <p:nvPr/>
        </p:nvSpPr>
        <p:spPr>
          <a:xfrm>
            <a:off x="127092" y="8073072"/>
            <a:ext cx="6318060" cy="1692771"/>
          </a:xfrm>
          <a:prstGeom prst="rect">
            <a:avLst/>
          </a:prstGeom>
          <a:noFill/>
        </p:spPr>
        <p:txBody>
          <a:bodyPr wrap="square">
            <a:spAutoFit/>
          </a:bodyPr>
          <a:lstStyle/>
          <a:p>
            <a:r>
              <a:rPr lang="en-US" sz="1300" b="0" i="0" u="none" strike="noStrike" baseline="0" dirty="0">
                <a:solidFill>
                  <a:srgbClr val="000000"/>
                </a:solidFill>
              </a:rPr>
              <a:t>O God, make/ speed to / save me; ⬧ O / Lord make / haste to / help me. </a:t>
            </a:r>
          </a:p>
          <a:p>
            <a:r>
              <a:rPr lang="en-US" sz="1300" b="0" i="0" u="none" strike="noStrike" baseline="0" dirty="0">
                <a:solidFill>
                  <a:srgbClr val="000000"/>
                </a:solidFill>
              </a:rPr>
              <a:t>Let those who seek my life be put to / shame and con/fusion; ⬧ let them be turned 	back and dis/graced who / wish me / evil. </a:t>
            </a:r>
          </a:p>
          <a:p>
            <a:r>
              <a:rPr lang="en-US" sz="1300" b="0" i="0" u="none" strike="noStrike" baseline="0" dirty="0">
                <a:solidFill>
                  <a:srgbClr val="000000"/>
                </a:solidFill>
              </a:rPr>
              <a:t>Let those who / mock and de/ride me ⬧ turn / back be/cause of their / shame. </a:t>
            </a:r>
          </a:p>
          <a:p>
            <a:r>
              <a:rPr lang="en-US" sz="1300" b="0" i="0" u="none" strike="noStrike" baseline="0" dirty="0">
                <a:solidFill>
                  <a:srgbClr val="000000"/>
                </a:solidFill>
              </a:rPr>
              <a:t>But let all who seek you rejoice and be / glad in / you; ⬧ let those who love your 	salvation say / always, / ‘Great is the / Lord!’ </a:t>
            </a:r>
          </a:p>
          <a:p>
            <a:r>
              <a:rPr lang="en-US" sz="1300" b="0" i="0" u="none" strike="noStrike" baseline="0" dirty="0">
                <a:solidFill>
                  <a:srgbClr val="000000"/>
                </a:solidFill>
              </a:rPr>
              <a:t>As for me, I am / poor and / needy; ⬧ come to me / quickly, / O / God. </a:t>
            </a:r>
          </a:p>
          <a:p>
            <a:r>
              <a:rPr lang="en-US" sz="1300" b="0" i="0" u="none" strike="noStrike" baseline="0" dirty="0">
                <a:solidFill>
                  <a:srgbClr val="000000"/>
                </a:solidFill>
              </a:rPr>
              <a:t>You are my help and / my de/</a:t>
            </a:r>
            <a:r>
              <a:rPr lang="en-US" sz="1300" b="0" i="0" u="none" strike="noStrike" baseline="0" dirty="0" err="1">
                <a:solidFill>
                  <a:srgbClr val="000000"/>
                </a:solidFill>
              </a:rPr>
              <a:t>liverer</a:t>
            </a:r>
            <a:r>
              <a:rPr lang="en-US" sz="1300" b="0" i="0" u="none" strike="noStrike" baseline="0" dirty="0">
                <a:solidFill>
                  <a:srgbClr val="000000"/>
                </a:solidFill>
              </a:rPr>
              <a:t>; ⬧ O / Lord, do / not de/lay. </a:t>
            </a:r>
            <a:endParaRPr lang="en-US" sz="1800" dirty="0"/>
          </a:p>
        </p:txBody>
      </p:sp>
      <p:sp>
        <p:nvSpPr>
          <p:cNvPr id="12" name="TextBox 11">
            <a:extLst>
              <a:ext uri="{FF2B5EF4-FFF2-40B4-BE49-F238E27FC236}">
                <a16:creationId xmlns:a16="http://schemas.microsoft.com/office/drawing/2014/main" id="{913B8244-C0A1-085E-F751-1F1A730CD2B8}"/>
              </a:ext>
            </a:extLst>
          </p:cNvPr>
          <p:cNvSpPr txBox="1"/>
          <p:nvPr/>
        </p:nvSpPr>
        <p:spPr>
          <a:xfrm>
            <a:off x="127092" y="6510183"/>
            <a:ext cx="3429000" cy="307777"/>
          </a:xfrm>
          <a:prstGeom prst="rect">
            <a:avLst/>
          </a:prstGeom>
          <a:noFill/>
        </p:spPr>
        <p:txBody>
          <a:bodyPr wrap="square">
            <a:spAutoFit/>
          </a:bodyPr>
          <a:lstStyle/>
          <a:p>
            <a:r>
              <a:rPr lang="en-GB" sz="1400" b="1" kern="100" dirty="0">
                <a:cs typeface="Times New Roman" panose="02020603050405020304" pitchFamily="18" charset="0"/>
              </a:rPr>
              <a:t>PSALM 70</a:t>
            </a:r>
            <a:endParaRPr lang="en-US" dirty="0"/>
          </a:p>
        </p:txBody>
      </p:sp>
    </p:spTree>
    <p:extLst>
      <p:ext uri="{BB962C8B-B14F-4D97-AF65-F5344CB8AC3E}">
        <p14:creationId xmlns:p14="http://schemas.microsoft.com/office/powerpoint/2010/main" val="1602360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9B043FF-53C2-9D98-7A4F-0D662DD533D8}"/>
              </a:ext>
            </a:extLst>
          </p:cNvPr>
          <p:cNvSpPr txBox="1"/>
          <p:nvPr/>
        </p:nvSpPr>
        <p:spPr>
          <a:xfrm>
            <a:off x="62214" y="0"/>
            <a:ext cx="6510940" cy="4447371"/>
          </a:xfrm>
          <a:prstGeom prst="rect">
            <a:avLst/>
          </a:prstGeom>
          <a:noFill/>
        </p:spPr>
        <p:txBody>
          <a:bodyPr wrap="square" lIns="180000" rIns="180000">
            <a:spAutoFit/>
          </a:bodyPr>
          <a:lstStyle/>
          <a:p>
            <a:endParaRPr lang="en-US" dirty="0"/>
          </a:p>
          <a:p>
            <a:r>
              <a:rPr lang="en-US" sz="1300" b="1" dirty="0"/>
              <a:t>GOSPEL 			Matthew 25.1–13 </a:t>
            </a:r>
            <a:endParaRPr lang="en-US" sz="1300" dirty="0"/>
          </a:p>
          <a:p>
            <a:r>
              <a:rPr lang="en-US" sz="1300" dirty="0"/>
              <a:t>Jesus spoke this parable to the disciples: ‘The Kingdom of heaven will be like this. Ten bridesmaids took their lamps and went to meet the bridegroom. Five of them were foolish, and five were wise. When the foolish took their lamps, they took no oil with them; but the wise took flasks of oil with their lamps. As the bridegroom was delayed, all of them became drowsy and slept. But at midnight there was a shout, “Look! Here is the bridegroom! Come out to meet him.” Then all those bridesmaids got up and trimmed their lamps. The foolish said to the wise, “Give us some of your oil, for our lamps are going out.” But the wise replied, “No! there will not be enough for you and for us; you had better go to the dealers and buy some for yourselves.” And while they went to buy it, the bridegroom came, and those who were ready went with him into the wedding banquet; and the door was shut. Later the other bridesmaids came also, saying, “Lord, lord, open to us.” But he replied, “Truly I tell you, I do not know you.” Keep awake therefore, for you know neither the day nor the hour.’ </a:t>
            </a:r>
          </a:p>
          <a:p>
            <a:endParaRPr lang="en-US" dirty="0"/>
          </a:p>
          <a:p>
            <a:r>
              <a:rPr lang="en-US" sz="1300" b="1" dirty="0"/>
              <a:t>POST COMMUNION </a:t>
            </a:r>
            <a:endParaRPr lang="en-US" sz="1300" dirty="0"/>
          </a:p>
          <a:p>
            <a:r>
              <a:rPr lang="en-US" sz="1300" dirty="0"/>
              <a:t>God of peace, whose Son Jesus Christ proclaimed the kingdom and restored the broken to wholeness of life: look with compassion on the anguish of the world, and by your healing power make whole both people and nations; through our Lord and Saviour Jesus Christ. </a:t>
            </a:r>
            <a:endParaRPr lang="en-GB" sz="1300" b="1" kern="100" dirty="0">
              <a:solidFill>
                <a:srgbClr val="FF0000"/>
              </a:solidFill>
              <a:effectLst/>
              <a:latin typeface="+mn-lt"/>
              <a:ea typeface="Aptos" panose="020B0004020202020204" pitchFamily="34" charset="0"/>
              <a:cs typeface="Times New Roman" panose="02020603050405020304" pitchFamily="18" charset="0"/>
            </a:endParaRPr>
          </a:p>
        </p:txBody>
      </p:sp>
      <p:grpSp>
        <p:nvGrpSpPr>
          <p:cNvPr id="16" name="Group 15">
            <a:extLst>
              <a:ext uri="{FF2B5EF4-FFF2-40B4-BE49-F238E27FC236}">
                <a16:creationId xmlns:a16="http://schemas.microsoft.com/office/drawing/2014/main" id="{CE05F537-80EE-1310-2A43-DB503E144BC4}"/>
              </a:ext>
            </a:extLst>
          </p:cNvPr>
          <p:cNvGrpSpPr/>
          <p:nvPr/>
        </p:nvGrpSpPr>
        <p:grpSpPr>
          <a:xfrm>
            <a:off x="-32734" y="8125571"/>
            <a:ext cx="6717201" cy="1497897"/>
            <a:chOff x="5" y="8728544"/>
            <a:chExt cx="6685281" cy="3263535"/>
          </a:xfrm>
        </p:grpSpPr>
        <p:cxnSp>
          <p:nvCxnSpPr>
            <p:cNvPr id="12" name="Straight Connector 11">
              <a:extLst>
                <a:ext uri="{FF2B5EF4-FFF2-40B4-BE49-F238E27FC236}">
                  <a16:creationId xmlns:a16="http://schemas.microsoft.com/office/drawing/2014/main" id="{E5BE8E74-CD52-A4DF-4C3A-2517A91D5047}"/>
                </a:ext>
              </a:extLst>
            </p:cNvPr>
            <p:cNvCxnSpPr>
              <a:cxnSpLocks/>
            </p:cNvCxnSpPr>
            <p:nvPr/>
          </p:nvCxnSpPr>
          <p:spPr>
            <a:xfrm>
              <a:off x="205286" y="8728544"/>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16F24EA7-CF83-6969-0719-CE5CA6E52D0A}"/>
                </a:ext>
              </a:extLst>
            </p:cNvPr>
            <p:cNvCxnSpPr>
              <a:cxnSpLocks/>
            </p:cNvCxnSpPr>
            <p:nvPr/>
          </p:nvCxnSpPr>
          <p:spPr>
            <a:xfrm>
              <a:off x="189000" y="11992079"/>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EBE850A6-A4BA-2459-D6F8-498834972191}"/>
                </a:ext>
              </a:extLst>
            </p:cNvPr>
            <p:cNvSpPr txBox="1"/>
            <p:nvPr/>
          </p:nvSpPr>
          <p:spPr>
            <a:xfrm>
              <a:off x="5" y="9224152"/>
              <a:ext cx="6668995" cy="2279925"/>
            </a:xfrm>
            <a:prstGeom prst="rect">
              <a:avLst/>
            </a:prstGeom>
            <a:noFill/>
          </p:spPr>
          <p:txBody>
            <a:bodyPr wrap="square" lIns="180000" rIns="180000">
              <a:spAutoFit/>
            </a:bodyPr>
            <a:lstStyle/>
            <a:p>
              <a:pPr algn="ctr">
                <a:spcBef>
                  <a:spcPts val="600"/>
                </a:spcBef>
                <a:spcAft>
                  <a:spcPts val="600"/>
                </a:spcAft>
                <a:buNone/>
              </a:pPr>
              <a:r>
                <a:rPr lang="en-GB" sz="1400" b="1" kern="100" spc="100" dirty="0">
                  <a:solidFill>
                    <a:srgbClr val="2B4593"/>
                  </a:solidFill>
                  <a:effectLst/>
                  <a:latin typeface="Lato" panose="020F0502020204030203" pitchFamily="34" charset="0"/>
                </a:rPr>
                <a:t>PLEASE REMEMBER IN YOUR PRAYERS</a:t>
              </a:r>
            </a:p>
            <a:p>
              <a:pPr algn="ctr">
                <a:buNone/>
              </a:pPr>
              <a:r>
                <a:rPr lang="en-GB" sz="1100" b="1" kern="100" dirty="0">
                  <a:effectLst/>
                  <a:latin typeface="+mn-lt"/>
                  <a:ea typeface="Aptos" panose="020B0004020202020204" pitchFamily="34" charset="0"/>
                  <a:cs typeface="Times New Roman" panose="02020603050405020304" pitchFamily="18" charset="0"/>
                </a:rPr>
                <a:t>Diocesan Topic for the Week: </a:t>
              </a:r>
              <a:r>
                <a:rPr lang="en-GB" sz="1000" kern="100" dirty="0">
                  <a:effectLst/>
                  <a:latin typeface="+mn-lt"/>
                  <a:ea typeface="Aptos" panose="020B0004020202020204" pitchFamily="34" charset="0"/>
                  <a:cs typeface="Times New Roman" panose="02020603050405020304" pitchFamily="18" charset="0"/>
                </a:rPr>
                <a:t>Transforming Communities: All who benefit from all forms of Charitable Giving</a:t>
              </a:r>
            </a:p>
            <a:p>
              <a:pPr algn="ctr">
                <a:spcBef>
                  <a:spcPts val="600"/>
                </a:spcBef>
                <a:buNone/>
              </a:pPr>
              <a:r>
                <a:rPr lang="en-GB" sz="1100" b="1" kern="100" dirty="0">
                  <a:effectLst/>
                  <a:latin typeface="+mn-lt"/>
                  <a:ea typeface="Aptos" panose="020B0004020202020204" pitchFamily="34" charset="0"/>
                  <a:cs typeface="Times New Roman" panose="02020603050405020304" pitchFamily="18" charset="0"/>
                </a:rPr>
                <a:t>The Sick: </a:t>
              </a:r>
              <a:r>
                <a:rPr lang="en-GB" sz="1100" kern="100" dirty="0">
                  <a:effectLst/>
                  <a:latin typeface="+mn-lt"/>
                  <a:ea typeface="Aptos" panose="020B0004020202020204" pitchFamily="34" charset="0"/>
                  <a:cs typeface="Times New Roman" panose="02020603050405020304" pitchFamily="18" charset="0"/>
                </a:rPr>
                <a:t>Rosemary Hill, Doreen Liley, Henry Malcolm-Brown, Heather Thomas</a:t>
              </a:r>
            </a:p>
            <a:p>
              <a:pPr algn="ctr">
                <a:spcBef>
                  <a:spcPts val="600"/>
                </a:spcBef>
                <a:buNone/>
              </a:pPr>
              <a:r>
                <a:rPr lang="en-GB" sz="1100" b="1" kern="100" dirty="0">
                  <a:ea typeface="Aptos" panose="020B0004020202020204" pitchFamily="34" charset="0"/>
                  <a:cs typeface="Times New Roman" panose="02020603050405020304" pitchFamily="18" charset="0"/>
                </a:rPr>
                <a:t>The Recently Departed: </a:t>
              </a:r>
              <a:r>
                <a:rPr lang="en-GB" sz="1100" kern="100" dirty="0">
                  <a:ea typeface="Aptos" panose="020B0004020202020204" pitchFamily="34" charset="0"/>
                  <a:cs typeface="Times New Roman" panose="02020603050405020304" pitchFamily="18" charset="0"/>
                </a:rPr>
                <a:t>Loretta Ramswell</a:t>
              </a:r>
              <a:r>
                <a:rPr lang="en-GB" sz="1100" b="1" kern="100" dirty="0">
                  <a:ea typeface="Aptos" panose="020B0004020202020204" pitchFamily="34" charset="0"/>
                  <a:cs typeface="Times New Roman" panose="02020603050405020304" pitchFamily="18" charset="0"/>
                </a:rPr>
                <a:t>, </a:t>
              </a:r>
              <a:r>
                <a:rPr lang="en-GB" sz="1100" kern="100" dirty="0">
                  <a:ea typeface="Aptos" panose="020B0004020202020204" pitchFamily="34" charset="0"/>
                  <a:cs typeface="Times New Roman" panose="02020603050405020304" pitchFamily="18" charset="0"/>
                </a:rPr>
                <a:t>Nita Cragg, Angela Thomas</a:t>
              </a:r>
            </a:p>
          </p:txBody>
        </p:sp>
      </p:grpSp>
    </p:spTree>
    <p:extLst>
      <p:ext uri="{BB962C8B-B14F-4D97-AF65-F5344CB8AC3E}">
        <p14:creationId xmlns:p14="http://schemas.microsoft.com/office/powerpoint/2010/main" val="2833502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54005BD-E0F0-3D8C-0AEF-52141BFA9FF1}"/>
              </a:ext>
            </a:extLst>
          </p:cNvPr>
          <p:cNvSpPr txBox="1"/>
          <p:nvPr/>
        </p:nvSpPr>
        <p:spPr>
          <a:xfrm>
            <a:off x="0" y="-150630"/>
            <a:ext cx="6858000" cy="560905"/>
          </a:xfrm>
          <a:prstGeom prst="rect">
            <a:avLst/>
          </a:prstGeom>
          <a:noFill/>
        </p:spPr>
        <p:txBody>
          <a:bodyPr wrap="none" lIns="180000" tIns="108000" rIns="180000">
            <a:noAutofit/>
          </a:bodyPr>
          <a:lstStyle/>
          <a:p>
            <a:pPr algn="ctr">
              <a:spcBef>
                <a:spcPts val="600"/>
              </a:spcBef>
              <a:spcAft>
                <a:spcPts val="600"/>
              </a:spcAft>
              <a:buNone/>
            </a:pPr>
            <a:r>
              <a:rPr lang="en-GB" sz="2000" b="1" kern="100" spc="100" dirty="0">
                <a:solidFill>
                  <a:srgbClr val="2B4593"/>
                </a:solidFill>
                <a:effectLst/>
                <a:latin typeface="Lato" panose="020F0502020204030203" pitchFamily="34" charset="0"/>
              </a:rPr>
              <a:t>Parish Notices</a:t>
            </a:r>
            <a:endParaRPr lang="en-GB" sz="2800" b="1" kern="100" spc="100" dirty="0">
              <a:solidFill>
                <a:srgbClr val="2B4593"/>
              </a:solidFill>
              <a:effectLst/>
              <a:latin typeface="Lato" panose="020F0502020204030203" pitchFamily="34" charset="0"/>
            </a:endParaRPr>
          </a:p>
        </p:txBody>
      </p:sp>
      <p:grpSp>
        <p:nvGrpSpPr>
          <p:cNvPr id="31" name="Group 30">
            <a:extLst>
              <a:ext uri="{FF2B5EF4-FFF2-40B4-BE49-F238E27FC236}">
                <a16:creationId xmlns:a16="http://schemas.microsoft.com/office/drawing/2014/main" id="{55213C73-3FA2-A5F1-F95B-0C42855E3290}"/>
              </a:ext>
            </a:extLst>
          </p:cNvPr>
          <p:cNvGrpSpPr/>
          <p:nvPr/>
        </p:nvGrpSpPr>
        <p:grpSpPr>
          <a:xfrm>
            <a:off x="0" y="8241057"/>
            <a:ext cx="6858000" cy="1417469"/>
            <a:chOff x="0" y="8317256"/>
            <a:chExt cx="6858000" cy="1417469"/>
          </a:xfrm>
        </p:grpSpPr>
        <p:sp>
          <p:nvSpPr>
            <p:cNvPr id="23" name="TextBox 22">
              <a:extLst>
                <a:ext uri="{FF2B5EF4-FFF2-40B4-BE49-F238E27FC236}">
                  <a16:creationId xmlns:a16="http://schemas.microsoft.com/office/drawing/2014/main" id="{FD8C75CA-AEDC-4A5F-75EC-ADE01D02D7D7}"/>
                </a:ext>
              </a:extLst>
            </p:cNvPr>
            <p:cNvSpPr txBox="1"/>
            <p:nvPr/>
          </p:nvSpPr>
          <p:spPr>
            <a:xfrm>
              <a:off x="0" y="8343960"/>
              <a:ext cx="5547360" cy="636516"/>
            </a:xfrm>
            <a:prstGeom prst="rect">
              <a:avLst/>
            </a:prstGeom>
            <a:noFill/>
          </p:spPr>
          <p:txBody>
            <a:bodyPr wrap="square" lIns="180000" tIns="36000" rIns="0" bIns="0">
              <a:spAutoFit/>
            </a:bodyPr>
            <a:lstStyle/>
            <a:p>
              <a:pPr algn="just"/>
              <a:r>
                <a:rPr lang="en-GB" sz="1300" b="1" dirty="0"/>
                <a:t>PARISH GIVING</a:t>
              </a:r>
              <a:r>
                <a:rPr lang="en-GB" sz="1300" dirty="0"/>
                <a:t> If you </a:t>
              </a:r>
              <a:r>
                <a:rPr lang="en-GB" sz="1300" b="1" dirty="0"/>
                <a:t>do not</a:t>
              </a:r>
              <a:r>
                <a:rPr lang="en-GB" sz="1300" dirty="0"/>
                <a:t> already make a regular donation to the Parish, please consider doing so. It is easier than ever to set up a Direct Debit with The Parish Giving Scheme (PGS).</a:t>
              </a:r>
            </a:p>
          </p:txBody>
        </p:sp>
        <p:sp>
          <p:nvSpPr>
            <p:cNvPr id="25" name="TextBox 24">
              <a:extLst>
                <a:ext uri="{FF2B5EF4-FFF2-40B4-BE49-F238E27FC236}">
                  <a16:creationId xmlns:a16="http://schemas.microsoft.com/office/drawing/2014/main" id="{DDC92F1A-EAC5-733B-7997-336302E5425D}"/>
                </a:ext>
              </a:extLst>
            </p:cNvPr>
            <p:cNvSpPr txBox="1"/>
            <p:nvPr/>
          </p:nvSpPr>
          <p:spPr>
            <a:xfrm>
              <a:off x="0" y="8980476"/>
              <a:ext cx="6858000" cy="728849"/>
            </a:xfrm>
            <a:prstGeom prst="rect">
              <a:avLst/>
            </a:prstGeom>
            <a:noFill/>
          </p:spPr>
          <p:txBody>
            <a:bodyPr wrap="square" lIns="180000" tIns="36000" rIns="180000" bIns="0">
              <a:spAutoFit/>
            </a:bodyPr>
            <a:lstStyle/>
            <a:p>
              <a:r>
                <a:rPr lang="en-GB" sz="1300" dirty="0"/>
                <a:t>Scan the QR code from your mobile or follow this link:</a:t>
              </a:r>
              <a:br>
                <a:rPr lang="en-GB" sz="1300" dirty="0"/>
              </a:br>
              <a:br>
                <a:rPr lang="en-GB" sz="500" dirty="0"/>
              </a:br>
              <a:r>
                <a:rPr lang="en-GB" sz="1300" dirty="0">
                  <a:hlinkClick r:id="rId3"/>
                </a:rPr>
                <a:t>www.parishgiving.org.uk/donors/find-your-parish/harpenden-st-nicholas-st-albans</a:t>
              </a:r>
              <a:br>
                <a:rPr lang="en-GB" sz="1300" dirty="0"/>
              </a:br>
              <a:r>
                <a:rPr lang="en-GB" sz="1300" dirty="0"/>
                <a:t>Any queries can be sent to Claire Petevinos: </a:t>
              </a:r>
              <a:r>
                <a:rPr lang="en-GB" sz="1300" dirty="0">
                  <a:hlinkClick r:id="rId4"/>
                </a:rPr>
                <a:t>giving.recorder@parishofharpenden.org</a:t>
              </a:r>
              <a:endParaRPr lang="en-GB" sz="1300" dirty="0"/>
            </a:p>
          </p:txBody>
        </p:sp>
        <p:pic>
          <p:nvPicPr>
            <p:cNvPr id="26" name="Picture 25">
              <a:extLst>
                <a:ext uri="{FF2B5EF4-FFF2-40B4-BE49-F238E27FC236}">
                  <a16:creationId xmlns:a16="http://schemas.microsoft.com/office/drawing/2014/main" id="{0851D240-9D87-199F-FA8D-1ABE74CF908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08650" y="8344810"/>
              <a:ext cx="988060" cy="1000090"/>
            </a:xfrm>
            <a:prstGeom prst="rect">
              <a:avLst/>
            </a:prstGeom>
          </p:spPr>
        </p:pic>
        <p:cxnSp>
          <p:nvCxnSpPr>
            <p:cNvPr id="29" name="Straight Connector 28">
              <a:extLst>
                <a:ext uri="{FF2B5EF4-FFF2-40B4-BE49-F238E27FC236}">
                  <a16:creationId xmlns:a16="http://schemas.microsoft.com/office/drawing/2014/main" id="{D5D4EC35-8873-60D3-1F06-D90D23F48570}"/>
                </a:ext>
              </a:extLst>
            </p:cNvPr>
            <p:cNvCxnSpPr>
              <a:cxnSpLocks/>
            </p:cNvCxnSpPr>
            <p:nvPr/>
          </p:nvCxnSpPr>
          <p:spPr>
            <a:xfrm>
              <a:off x="216709" y="8317256"/>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A6558618-3EF5-8E9F-7591-53B174D14F81}"/>
                </a:ext>
              </a:extLst>
            </p:cNvPr>
            <p:cNvCxnSpPr>
              <a:cxnSpLocks/>
            </p:cNvCxnSpPr>
            <p:nvPr/>
          </p:nvCxnSpPr>
          <p:spPr>
            <a:xfrm>
              <a:off x="189000" y="9734725"/>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4" name="TextBox 3">
            <a:extLst>
              <a:ext uri="{FF2B5EF4-FFF2-40B4-BE49-F238E27FC236}">
                <a16:creationId xmlns:a16="http://schemas.microsoft.com/office/drawing/2014/main" id="{188F84E5-223B-AC4E-6D24-D8F7110F3DD7}"/>
              </a:ext>
            </a:extLst>
          </p:cNvPr>
          <p:cNvSpPr txBox="1"/>
          <p:nvPr/>
        </p:nvSpPr>
        <p:spPr>
          <a:xfrm>
            <a:off x="-202856" y="58384"/>
            <a:ext cx="6857999" cy="2092881"/>
          </a:xfrm>
          <a:prstGeom prst="rect">
            <a:avLst/>
          </a:prstGeom>
          <a:noFill/>
        </p:spPr>
        <p:txBody>
          <a:bodyPr wrap="square">
            <a:spAutoFit/>
          </a:bodyPr>
          <a:lstStyle/>
          <a:p>
            <a:pPr marL="457200">
              <a:lnSpc>
                <a:spcPct val="100000"/>
              </a:lnSpc>
              <a:buNone/>
            </a:pPr>
            <a:endParaRPr lang="en-GB" sz="1300" b="1" kern="100" dirty="0">
              <a:cs typeface="Times New Roman" panose="02020603050405020304" pitchFamily="18" charset="0"/>
            </a:endParaRPr>
          </a:p>
          <a:p>
            <a:pPr marL="457200">
              <a:lnSpc>
                <a:spcPct val="100000"/>
              </a:lnSpc>
              <a:buNone/>
            </a:pPr>
            <a:r>
              <a:rPr lang="en-GB" sz="1300" b="1" kern="100" dirty="0">
                <a:cs typeface="Times New Roman" panose="02020603050405020304" pitchFamily="18" charset="0"/>
              </a:rPr>
              <a:t>FRIDAY STUDY GROUP INVITATION </a:t>
            </a:r>
            <a:r>
              <a:rPr lang="en-GB" sz="1300" kern="100" dirty="0">
                <a:cs typeface="Times New Roman" panose="02020603050405020304" pitchFamily="18" charset="0"/>
              </a:rPr>
              <a:t>Study of the Parables following a 12-week course using the ‘</a:t>
            </a:r>
            <a:r>
              <a:rPr lang="en-GB" sz="1300" kern="100" dirty="0" err="1">
                <a:cs typeface="Times New Roman" panose="02020603050405020304" pitchFamily="18" charset="0"/>
              </a:rPr>
              <a:t>Lifebuilder</a:t>
            </a:r>
            <a:r>
              <a:rPr lang="en-GB" sz="1300" kern="100" dirty="0">
                <a:cs typeface="Times New Roman" panose="02020603050405020304" pitchFamily="18" charset="0"/>
              </a:rPr>
              <a:t> ‘ Study guide. Meetings are in St Nicholas’ Church Hall on Fridays </a:t>
            </a:r>
          </a:p>
          <a:p>
            <a:pPr marL="457200">
              <a:lnSpc>
                <a:spcPct val="100000"/>
              </a:lnSpc>
              <a:buNone/>
            </a:pPr>
            <a:r>
              <a:rPr lang="en-GB" sz="1300" kern="100" dirty="0">
                <a:cs typeface="Times New Roman" panose="02020603050405020304" pitchFamily="18" charset="0"/>
              </a:rPr>
              <a:t>10.30am–12noon and include coffee, fellowship, prayer and study. This long-established group would be pleased if you would join us. Contact Ann Halstead </a:t>
            </a:r>
            <a:r>
              <a:rPr lang="en-GB" sz="1300" kern="100" dirty="0">
                <a:cs typeface="Times New Roman" panose="02020603050405020304" pitchFamily="18" charset="0"/>
                <a:hlinkClick r:id="rId6">
                  <a:extLst>
                    <a:ext uri="{A12FA001-AC4F-418D-AE19-62706E023703}">
                      <ahyp:hlinkClr xmlns:ahyp="http://schemas.microsoft.com/office/drawing/2018/hyperlinkcolor" val="tx"/>
                    </a:ext>
                  </a:extLst>
                </a:hlinkClick>
              </a:rPr>
              <a:t>ann@athalstead.co.uk</a:t>
            </a:r>
            <a:r>
              <a:rPr lang="en-GB" sz="1300" kern="100" dirty="0">
                <a:cs typeface="Times New Roman" panose="02020603050405020304" pitchFamily="18" charset="0"/>
              </a:rPr>
              <a:t> or call the Parish Office. </a:t>
            </a:r>
          </a:p>
          <a:p>
            <a:pPr marL="457200">
              <a:lnSpc>
                <a:spcPct val="100000"/>
              </a:lnSpc>
              <a:buNone/>
            </a:pPr>
            <a:endParaRPr lang="en-GB" sz="1300" kern="100" dirty="0">
              <a:cs typeface="Times New Roman" panose="02020603050405020304" pitchFamily="18" charset="0"/>
            </a:endParaRPr>
          </a:p>
          <a:p>
            <a:pPr marL="457200">
              <a:lnSpc>
                <a:spcPct val="100000"/>
              </a:lnSpc>
              <a:buNone/>
            </a:pPr>
            <a:endParaRPr lang="en-US" sz="1300" kern="100" dirty="0">
              <a:cs typeface="Times New Roman" panose="02020603050405020304" pitchFamily="18" charset="0"/>
            </a:endParaRPr>
          </a:p>
          <a:p>
            <a:pPr marL="457200">
              <a:lnSpc>
                <a:spcPct val="100000"/>
              </a:lnSpc>
              <a:buNone/>
            </a:pPr>
            <a:r>
              <a:rPr lang="en-GB" sz="1300" kern="100" dirty="0">
                <a:cs typeface="Times New Roman" panose="02020603050405020304" pitchFamily="18" charset="0"/>
              </a:rPr>
              <a:t>  </a:t>
            </a:r>
          </a:p>
          <a:p>
            <a:pPr marL="457200">
              <a:lnSpc>
                <a:spcPct val="100000"/>
              </a:lnSpc>
              <a:buNone/>
            </a:pPr>
            <a:endParaRPr lang="en-GB" sz="1300" kern="100" dirty="0">
              <a:cs typeface="Times New Roman" panose="02020603050405020304" pitchFamily="18" charset="0"/>
            </a:endParaRPr>
          </a:p>
        </p:txBody>
      </p:sp>
      <p:sp>
        <p:nvSpPr>
          <p:cNvPr id="6" name="TextBox 5">
            <a:extLst>
              <a:ext uri="{FF2B5EF4-FFF2-40B4-BE49-F238E27FC236}">
                <a16:creationId xmlns:a16="http://schemas.microsoft.com/office/drawing/2014/main" id="{936E8C20-370E-5DA7-59C5-FACC8AEDBFF1}"/>
              </a:ext>
            </a:extLst>
          </p:cNvPr>
          <p:cNvSpPr txBox="1"/>
          <p:nvPr/>
        </p:nvSpPr>
        <p:spPr>
          <a:xfrm>
            <a:off x="-230566" y="3717592"/>
            <a:ext cx="6857999" cy="1292662"/>
          </a:xfrm>
          <a:prstGeom prst="rect">
            <a:avLst/>
          </a:prstGeom>
          <a:noFill/>
        </p:spPr>
        <p:txBody>
          <a:bodyPr wrap="square">
            <a:spAutoFit/>
          </a:bodyPr>
          <a:lstStyle/>
          <a:p>
            <a:pPr lvl="1"/>
            <a:r>
              <a:rPr lang="en-US" sz="1300" b="1" dirty="0"/>
              <a:t>MOTHERS UNION - THE TRAVELLING CRIB </a:t>
            </a:r>
            <a:r>
              <a:rPr lang="en-US" sz="1300" dirty="0"/>
              <a:t>Will be making its way around the Parish, stopping at a new home each night, from Advent Sunday, 29 November, until Christmas Eve.  Overnight resting places required for our child-friendly, knitted Mary, Joseph and Donkey!  All ages/groups are welcome to host. Please contact Pamela Woodford-Smith, Tel.764368, </a:t>
            </a:r>
            <a:r>
              <a:rPr lang="en-US" sz="1300" u="sng" dirty="0">
                <a:hlinkClick r:id="rId7"/>
              </a:rPr>
              <a:t>pamelaws@btinternet.com</a:t>
            </a:r>
            <a:r>
              <a:rPr lang="en-US" sz="1300" dirty="0"/>
              <a:t>;  or Emily Taylor </a:t>
            </a:r>
            <a:r>
              <a:rPr lang="en-US" sz="1300" u="sng" dirty="0">
                <a:hlinkClick r:id="rId8"/>
              </a:rPr>
              <a:t>emilykatytaylor@gmail.com</a:t>
            </a:r>
            <a:r>
              <a:rPr lang="en-US" sz="1300" dirty="0"/>
              <a:t>;  or St. Nicholas’ Parish Office.</a:t>
            </a:r>
          </a:p>
        </p:txBody>
      </p:sp>
      <p:sp>
        <p:nvSpPr>
          <p:cNvPr id="7" name="TextBox 6">
            <a:extLst>
              <a:ext uri="{FF2B5EF4-FFF2-40B4-BE49-F238E27FC236}">
                <a16:creationId xmlns:a16="http://schemas.microsoft.com/office/drawing/2014/main" id="{03A9CF37-FFC5-76B6-380C-7C96022D6199}"/>
              </a:ext>
            </a:extLst>
          </p:cNvPr>
          <p:cNvSpPr txBox="1"/>
          <p:nvPr/>
        </p:nvSpPr>
        <p:spPr>
          <a:xfrm>
            <a:off x="248550" y="4948025"/>
            <a:ext cx="6381347" cy="1292662"/>
          </a:xfrm>
          <a:prstGeom prst="rect">
            <a:avLst/>
          </a:prstGeom>
          <a:noFill/>
        </p:spPr>
        <p:txBody>
          <a:bodyPr wrap="square">
            <a:spAutoFit/>
          </a:bodyPr>
          <a:lstStyle/>
          <a:p>
            <a:pPr marL="0" marR="0">
              <a:buNone/>
            </a:pPr>
            <a:r>
              <a:rPr lang="en-US" sz="1300" b="1" dirty="0">
                <a:solidFill>
                  <a:schemeClr val="tx1"/>
                </a:solidFill>
                <a:effectLst/>
                <a:latin typeface="+mn-lt"/>
                <a:ea typeface="Times New Roman" panose="02020603050405020304" pitchFamily="18" charset="0"/>
                <a:cs typeface="Aptos" panose="020B0004020202020204" pitchFamily="34" charset="0"/>
              </a:rPr>
              <a:t>POSTCARDS</a:t>
            </a:r>
            <a:r>
              <a:rPr lang="en-US" sz="1300" dirty="0">
                <a:solidFill>
                  <a:schemeClr val="tx1"/>
                </a:solidFill>
                <a:effectLst/>
                <a:latin typeface="+mn-lt"/>
                <a:ea typeface="Times New Roman" panose="02020603050405020304" pitchFamily="18" charset="0"/>
                <a:cs typeface="Aptos" panose="020B0004020202020204" pitchFamily="34" charset="0"/>
              </a:rPr>
              <a:t>  (both new and used). MAF- Mission Aviation Fellowship, collect postcards which they sell to raise funds for their work of helping vulnerable people in hard-to-reach places by providing planes to get medical assistance to them when needed. If you have any postcards you would like to get rid of please leave them at the parish office and I will continue to </a:t>
            </a:r>
            <a:r>
              <a:rPr lang="en-US" sz="1300" dirty="0" err="1">
                <a:solidFill>
                  <a:schemeClr val="tx1"/>
                </a:solidFill>
                <a:effectLst/>
                <a:latin typeface="+mn-lt"/>
                <a:ea typeface="Times New Roman" panose="02020603050405020304" pitchFamily="18" charset="0"/>
                <a:cs typeface="Aptos" panose="020B0004020202020204" pitchFamily="34" charset="0"/>
              </a:rPr>
              <a:t>organise</a:t>
            </a:r>
            <a:r>
              <a:rPr lang="en-US" sz="1300" dirty="0">
                <a:solidFill>
                  <a:schemeClr val="tx1"/>
                </a:solidFill>
                <a:effectLst/>
                <a:latin typeface="+mn-lt"/>
                <a:ea typeface="Times New Roman" panose="02020603050405020304" pitchFamily="18" charset="0"/>
                <a:cs typeface="Aptos" panose="020B0004020202020204" pitchFamily="34" charset="0"/>
              </a:rPr>
              <a:t> sending them off. Jenny Clark. Find out much more at </a:t>
            </a:r>
            <a:r>
              <a:rPr lang="en-US" sz="1300" u="sng" dirty="0">
                <a:solidFill>
                  <a:schemeClr val="tx1"/>
                </a:solidFill>
                <a:effectLst/>
                <a:latin typeface="+mn-lt"/>
                <a:ea typeface="Times New Roman" panose="02020603050405020304" pitchFamily="18" charset="0"/>
                <a:cs typeface="Aptos" panose="020B0004020202020204" pitchFamily="34" charset="0"/>
                <a:hlinkClick r:id="rId9"/>
              </a:rPr>
              <a:t>www.maf-uk.org</a:t>
            </a:r>
            <a:endParaRPr lang="en-US" sz="1300" dirty="0">
              <a:effectLst/>
              <a:latin typeface="Aptos" panose="020B0004020202020204" pitchFamily="34" charset="0"/>
              <a:ea typeface="Aptos" panose="020B0004020202020204" pitchFamily="34" charset="0"/>
              <a:cs typeface="Aptos" panose="020B0004020202020204" pitchFamily="34" charset="0"/>
            </a:endParaRPr>
          </a:p>
        </p:txBody>
      </p:sp>
      <p:sp>
        <p:nvSpPr>
          <p:cNvPr id="10" name="TextBox 9">
            <a:extLst>
              <a:ext uri="{FF2B5EF4-FFF2-40B4-BE49-F238E27FC236}">
                <a16:creationId xmlns:a16="http://schemas.microsoft.com/office/drawing/2014/main" id="{B94634C0-1BA5-22AB-6B60-72ABED8DA009}"/>
              </a:ext>
            </a:extLst>
          </p:cNvPr>
          <p:cNvSpPr txBox="1"/>
          <p:nvPr/>
        </p:nvSpPr>
        <p:spPr>
          <a:xfrm>
            <a:off x="-216709" y="6161084"/>
            <a:ext cx="6885709" cy="692497"/>
          </a:xfrm>
          <a:prstGeom prst="rect">
            <a:avLst/>
          </a:prstGeom>
          <a:noFill/>
        </p:spPr>
        <p:txBody>
          <a:bodyPr wrap="square">
            <a:spAutoFit/>
          </a:bodyPr>
          <a:lstStyle/>
          <a:p>
            <a:pPr lvl="1"/>
            <a:r>
              <a:rPr lang="en-US" sz="1300" b="1" dirty="0"/>
              <a:t>ROAD CLOSURES </a:t>
            </a:r>
            <a:r>
              <a:rPr lang="en-US" sz="1300" dirty="0"/>
              <a:t>Just a reminder that there will be road closures around the church from 5pm on Saturday 21 November until 10:30pm on Sunday 22 November for the Christmas Carnival and light switch on event.</a:t>
            </a:r>
          </a:p>
        </p:txBody>
      </p:sp>
      <p:sp>
        <p:nvSpPr>
          <p:cNvPr id="8" name="TextBox 7">
            <a:extLst>
              <a:ext uri="{FF2B5EF4-FFF2-40B4-BE49-F238E27FC236}">
                <a16:creationId xmlns:a16="http://schemas.microsoft.com/office/drawing/2014/main" id="{A2A50CB3-3165-84AB-5C10-4F63FD6A5812}"/>
              </a:ext>
            </a:extLst>
          </p:cNvPr>
          <p:cNvSpPr txBox="1"/>
          <p:nvPr/>
        </p:nvSpPr>
        <p:spPr>
          <a:xfrm>
            <a:off x="228103" y="2918478"/>
            <a:ext cx="6381347" cy="1169551"/>
          </a:xfrm>
          <a:prstGeom prst="rect">
            <a:avLst/>
          </a:prstGeom>
          <a:noFill/>
        </p:spPr>
        <p:txBody>
          <a:bodyPr wrap="square" rtlCol="0">
            <a:spAutoFit/>
          </a:bodyPr>
          <a:lstStyle/>
          <a:p>
            <a:r>
              <a:rPr lang="en-US" sz="1300" b="1" dirty="0"/>
              <a:t>TOWNSEND CHURCH OF ENGLAND SCHOOL </a:t>
            </a:r>
            <a:r>
              <a:rPr lang="en-US" sz="1300" dirty="0"/>
              <a:t>is currently consulting on proposed changes to its Admission Arrangements for the 2028/29 academic year. Further information, consultation documents and the online response forms can be found on their website: </a:t>
            </a:r>
            <a:r>
              <a:rPr lang="en-US" sz="1300" u="sng" dirty="0">
                <a:hlinkClick r:id="rId10"/>
              </a:rPr>
              <a:t>Admissions Arrangements Consultation 2028/29</a:t>
            </a:r>
            <a:endParaRPr lang="en-US" sz="1300" dirty="0"/>
          </a:p>
          <a:p>
            <a:endParaRPr lang="en-US" dirty="0"/>
          </a:p>
        </p:txBody>
      </p:sp>
      <p:sp>
        <p:nvSpPr>
          <p:cNvPr id="12" name="TextBox 11">
            <a:extLst>
              <a:ext uri="{FF2B5EF4-FFF2-40B4-BE49-F238E27FC236}">
                <a16:creationId xmlns:a16="http://schemas.microsoft.com/office/drawing/2014/main" id="{57181888-2825-F3C8-BFA2-901557C4E795}"/>
              </a:ext>
            </a:extLst>
          </p:cNvPr>
          <p:cNvSpPr txBox="1"/>
          <p:nvPr/>
        </p:nvSpPr>
        <p:spPr>
          <a:xfrm>
            <a:off x="248550" y="1288132"/>
            <a:ext cx="6204658" cy="1969770"/>
          </a:xfrm>
          <a:prstGeom prst="rect">
            <a:avLst/>
          </a:prstGeom>
          <a:noFill/>
        </p:spPr>
        <p:txBody>
          <a:bodyPr wrap="square" rtlCol="0">
            <a:spAutoFit/>
          </a:bodyPr>
          <a:lstStyle/>
          <a:p>
            <a:r>
              <a:rPr lang="en-US" sz="1300" b="1" kern="100" dirty="0">
                <a:cs typeface="Times New Roman" panose="02020603050405020304" pitchFamily="18" charset="0"/>
              </a:rPr>
              <a:t>TUESDAY BIBLE GROUP </a:t>
            </a:r>
            <a:r>
              <a:rPr lang="en-US" sz="1300" kern="100" dirty="0">
                <a:cs typeface="Times New Roman" panose="02020603050405020304" pitchFamily="18" charset="0"/>
              </a:rPr>
              <a:t>in St Nicholas’ church hall, coffee served from 2.15pm. The next set of dates are Tuesday 10 November, Tuesday 24 November and Tuesday 8 December.  Do join us for an 8-week small group video series created by 24-7 prayer founder, Pete Greig and co-host Poppy Williams. Designed for both new and experienced believers, the course uses the Lord's Prayer as a foundational framework to help individuals unpack different ways of engaging with God. Feel free to contact Kirsteen Say 07941 480917 or Sarah Sewell 07746 070443 or just come along. Everyone welcome!!</a:t>
            </a:r>
          </a:p>
          <a:p>
            <a:endParaRPr lang="en-US" dirty="0"/>
          </a:p>
        </p:txBody>
      </p:sp>
      <p:sp>
        <p:nvSpPr>
          <p:cNvPr id="13" name="TextBox 12">
            <a:extLst>
              <a:ext uri="{FF2B5EF4-FFF2-40B4-BE49-F238E27FC236}">
                <a16:creationId xmlns:a16="http://schemas.microsoft.com/office/drawing/2014/main" id="{82A188C5-E894-7349-CADF-250E3F43AB27}"/>
              </a:ext>
            </a:extLst>
          </p:cNvPr>
          <p:cNvSpPr txBox="1"/>
          <p:nvPr/>
        </p:nvSpPr>
        <p:spPr>
          <a:xfrm>
            <a:off x="241502" y="6783512"/>
            <a:ext cx="6381345" cy="692497"/>
          </a:xfrm>
          <a:prstGeom prst="rect">
            <a:avLst/>
          </a:prstGeom>
          <a:noFill/>
        </p:spPr>
        <p:txBody>
          <a:bodyPr wrap="square" rtlCol="0">
            <a:spAutoFit/>
          </a:bodyPr>
          <a:lstStyle/>
          <a:p>
            <a:r>
              <a:rPr lang="en-US" sz="1300" b="1" dirty="0"/>
              <a:t>JOINT PARISH SERVICE </a:t>
            </a:r>
            <a:r>
              <a:rPr lang="en-US" sz="1300" dirty="0"/>
              <a:t>Please note that the joint parish service on Sunday 27 December @ 10am that was previously listed as being at St Mary’s is now taking place at St Nicholas’.</a:t>
            </a:r>
            <a:endParaRPr lang="en-US" sz="1300" b="1" dirty="0"/>
          </a:p>
        </p:txBody>
      </p:sp>
      <p:sp>
        <p:nvSpPr>
          <p:cNvPr id="15" name="TextBox 14">
            <a:extLst>
              <a:ext uri="{FF2B5EF4-FFF2-40B4-BE49-F238E27FC236}">
                <a16:creationId xmlns:a16="http://schemas.microsoft.com/office/drawing/2014/main" id="{3F76C070-34F9-66DF-6CE4-7E4C040DA2E5}"/>
              </a:ext>
            </a:extLst>
          </p:cNvPr>
          <p:cNvSpPr txBox="1"/>
          <p:nvPr/>
        </p:nvSpPr>
        <p:spPr>
          <a:xfrm>
            <a:off x="235153" y="7398831"/>
            <a:ext cx="6231451" cy="892552"/>
          </a:xfrm>
          <a:prstGeom prst="rect">
            <a:avLst/>
          </a:prstGeom>
          <a:noFill/>
        </p:spPr>
        <p:txBody>
          <a:bodyPr wrap="square" rtlCol="0">
            <a:spAutoFit/>
          </a:bodyPr>
          <a:lstStyle/>
          <a:p>
            <a:r>
              <a:rPr lang="en-US" sz="1300" b="1" dirty="0"/>
              <a:t>LIVING WITH DEMENTIA IN HARPENDEN </a:t>
            </a:r>
            <a:r>
              <a:rPr lang="en-US" sz="1300" dirty="0"/>
              <a:t>If you or a loved one are living with dementia, Harpenden Town Council would like to hear about your experiences. The survey can be found at </a:t>
            </a:r>
            <a:r>
              <a:rPr lang="en-US" sz="1300" dirty="0">
                <a:hlinkClick r:id="rId11"/>
              </a:rPr>
              <a:t>www.Harpenden.gov.uk/dementia</a:t>
            </a:r>
            <a:r>
              <a:rPr lang="en-US" sz="1300" dirty="0"/>
              <a:t> The closing date is 18 December.</a:t>
            </a:r>
            <a:endParaRPr lang="en-US" sz="1300" b="1" dirty="0"/>
          </a:p>
        </p:txBody>
      </p:sp>
    </p:spTree>
    <p:extLst>
      <p:ext uri="{BB962C8B-B14F-4D97-AF65-F5344CB8AC3E}">
        <p14:creationId xmlns:p14="http://schemas.microsoft.com/office/powerpoint/2010/main" val="929866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C19668BF-F731-7A83-D47D-4AB6D4861EFE}"/>
              </a:ext>
            </a:extLst>
          </p:cNvPr>
          <p:cNvGrpSpPr/>
          <p:nvPr/>
        </p:nvGrpSpPr>
        <p:grpSpPr>
          <a:xfrm>
            <a:off x="0" y="8552538"/>
            <a:ext cx="6857998" cy="1154439"/>
            <a:chOff x="0" y="8565238"/>
            <a:chExt cx="6857998" cy="1154439"/>
          </a:xfrm>
        </p:grpSpPr>
        <p:cxnSp>
          <p:nvCxnSpPr>
            <p:cNvPr id="9" name="Straight Connector 8">
              <a:extLst>
                <a:ext uri="{FF2B5EF4-FFF2-40B4-BE49-F238E27FC236}">
                  <a16:creationId xmlns:a16="http://schemas.microsoft.com/office/drawing/2014/main" id="{DFE4EEF7-4D85-DC5B-C45E-219E2FB337FE}"/>
                </a:ext>
              </a:extLst>
            </p:cNvPr>
            <p:cNvCxnSpPr>
              <a:cxnSpLocks/>
            </p:cNvCxnSpPr>
            <p:nvPr/>
          </p:nvCxnSpPr>
          <p:spPr>
            <a:xfrm>
              <a:off x="189000" y="8565238"/>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586534B6-B147-89EE-BFC5-A5701B86B115}"/>
                </a:ext>
              </a:extLst>
            </p:cNvPr>
            <p:cNvCxnSpPr>
              <a:cxnSpLocks/>
            </p:cNvCxnSpPr>
            <p:nvPr/>
          </p:nvCxnSpPr>
          <p:spPr>
            <a:xfrm>
              <a:off x="189000" y="9719677"/>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268B502E-0B94-DFA7-38F3-83E01F656EAA}"/>
                </a:ext>
              </a:extLst>
            </p:cNvPr>
            <p:cNvSpPr txBox="1"/>
            <p:nvPr/>
          </p:nvSpPr>
          <p:spPr>
            <a:xfrm>
              <a:off x="0" y="8672283"/>
              <a:ext cx="6857998" cy="969496"/>
            </a:xfrm>
            <a:prstGeom prst="rect">
              <a:avLst/>
            </a:prstGeom>
            <a:noFill/>
          </p:spPr>
          <p:txBody>
            <a:bodyPr wrap="square" lIns="180000" rIns="180000">
              <a:spAutoFit/>
            </a:bodyPr>
            <a:lstStyle/>
            <a:p>
              <a:pPr algn="ctr">
                <a:spcBef>
                  <a:spcPts val="600"/>
                </a:spcBef>
                <a:spcAft>
                  <a:spcPts val="600"/>
                </a:spcAft>
                <a:buNone/>
              </a:pPr>
              <a:r>
                <a:rPr lang="en-GB" sz="1400" b="1" kern="100" spc="100" dirty="0">
                  <a:solidFill>
                    <a:srgbClr val="2B4593"/>
                  </a:solidFill>
                  <a:effectLst/>
                  <a:latin typeface="Lato" panose="020F0502020204030203" pitchFamily="34" charset="0"/>
                </a:rPr>
                <a:t>CLERGY AND MINISTERS CONTINUE TO PRAY FOR YOU </a:t>
              </a:r>
              <a:br>
                <a:rPr lang="en-GB" sz="1400" b="1" kern="100" spc="100" dirty="0">
                  <a:solidFill>
                    <a:srgbClr val="2B4593"/>
                  </a:solidFill>
                  <a:effectLst/>
                  <a:latin typeface="Lato" panose="020F0502020204030203" pitchFamily="34" charset="0"/>
                </a:rPr>
              </a:br>
              <a:r>
                <a:rPr lang="en-GB" sz="1400" b="1" kern="100" spc="100" dirty="0">
                  <a:solidFill>
                    <a:srgbClr val="2B4593"/>
                  </a:solidFill>
                  <a:effectLst/>
                  <a:latin typeface="Lato" panose="020F0502020204030203" pitchFamily="34" charset="0"/>
                </a:rPr>
                <a:t>AND FOR THE PARISH PRAYER LIST</a:t>
              </a:r>
            </a:p>
            <a:p>
              <a:pPr algn="ctr">
                <a:buNone/>
              </a:pPr>
              <a:r>
                <a:rPr lang="en-GB" sz="1200" b="1" kern="100" dirty="0">
                  <a:effectLst/>
                  <a:latin typeface="+mn-lt"/>
                  <a:ea typeface="Aptos" panose="020B0004020202020204" pitchFamily="34" charset="0"/>
                  <a:cs typeface="Times New Roman" panose="02020603050405020304" pitchFamily="18" charset="0"/>
                </a:rPr>
                <a:t>If you have anyone you would like to add to the prayer list, </a:t>
              </a:r>
            </a:p>
            <a:p>
              <a:pPr algn="ctr">
                <a:buNone/>
              </a:pPr>
              <a:r>
                <a:rPr lang="en-GB" sz="1200" b="1" kern="100" dirty="0">
                  <a:effectLst/>
                  <a:latin typeface="+mn-lt"/>
                  <a:ea typeface="Aptos" panose="020B0004020202020204" pitchFamily="34" charset="0"/>
                  <a:cs typeface="Times New Roman" panose="02020603050405020304" pitchFamily="18" charset="0"/>
                </a:rPr>
                <a:t>contact the Parish Office or one of the clergy.</a:t>
              </a:r>
            </a:p>
          </p:txBody>
        </p:sp>
      </p:grpSp>
      <p:sp>
        <p:nvSpPr>
          <p:cNvPr id="6" name="Text Box 3">
            <a:extLst>
              <a:ext uri="{FF2B5EF4-FFF2-40B4-BE49-F238E27FC236}">
                <a16:creationId xmlns:a16="http://schemas.microsoft.com/office/drawing/2014/main" id="{1430D728-340A-A9D3-16ED-75D1277F0990}"/>
              </a:ext>
            </a:extLst>
          </p:cNvPr>
          <p:cNvSpPr txBox="1">
            <a:spLocks noChangeArrowheads="1"/>
          </p:cNvSpPr>
          <p:nvPr/>
        </p:nvSpPr>
        <p:spPr bwMode="auto">
          <a:xfrm>
            <a:off x="100012" y="5977812"/>
            <a:ext cx="6657974" cy="2460144"/>
          </a:xfrm>
          <a:prstGeom prst="rect">
            <a:avLst/>
          </a:prstGeom>
          <a:solidFill>
            <a:srgbClr val="FFFFFF"/>
          </a:solidFill>
          <a:ln w="31750" algn="in">
            <a:solidFill>
              <a:sysClr val="windowText" lastClr="000000">
                <a:lumMod val="0"/>
                <a:lumOff val="0"/>
              </a:sysClr>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rot="0" vert="horz" wrap="square" lIns="36576" tIns="36576" rIns="36576" bIns="36576" anchor="t" anchorCtr="0" upright="1">
            <a:noAutofit/>
          </a:bodyPr>
          <a:lstStyle/>
          <a:p>
            <a:pPr algn="ctr">
              <a:lnSpc>
                <a:spcPct val="116000"/>
              </a:lnSpc>
              <a:buNone/>
            </a:pPr>
            <a:r>
              <a:rPr lang="en-GB" sz="1100" b="1" u="sng" dirty="0">
                <a:effectLst/>
                <a:latin typeface="Arial" panose="020B0604020202020204" pitchFamily="34" charset="0"/>
                <a:ea typeface="Arial" panose="020B0604020202020204" pitchFamily="34" charset="0"/>
              </a:rPr>
              <a:t>ST GEORGE’S SCHOOL APPLICATIONS</a:t>
            </a:r>
            <a:endParaRPr lang="en-GB" sz="1100" dirty="0">
              <a:effectLst/>
              <a:latin typeface="Arial" panose="020B0604020202020204" pitchFamily="34" charset="0"/>
              <a:ea typeface="Arial" panose="020B0604020202020204" pitchFamily="34" charset="0"/>
            </a:endParaRPr>
          </a:p>
          <a:p>
            <a:pPr>
              <a:lnSpc>
                <a:spcPct val="116000"/>
              </a:lnSpc>
              <a:buNone/>
            </a:pPr>
            <a:r>
              <a:rPr lang="en-GB" sz="1100" kern="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Children intending to apply to St George's Secondary School are advised to submit a clergy reference form with their application. The school gives priority to children with a clergy reference. </a:t>
            </a:r>
            <a:r>
              <a:rPr lang="en-GB" sz="1100" i="1" kern="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Please note:</a:t>
            </a:r>
            <a:endParaRPr lang="en-GB" sz="1200" kern="14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228600" indent="-228600">
              <a:lnSpc>
                <a:spcPct val="116000"/>
              </a:lnSpc>
              <a:buNone/>
            </a:pPr>
            <a:r>
              <a:rPr lang="en-GB" sz="1000" kern="1400" dirty="0">
                <a:solidFill>
                  <a:srgbClr val="000000"/>
                </a:solidFill>
                <a:effectLst/>
                <a:latin typeface="Symbol" panose="05050102010706020507" pitchFamily="18" charset="2"/>
                <a:ea typeface="Times New Roman" panose="02020603050405020304" pitchFamily="18" charset="0"/>
                <a:cs typeface="Times New Roman" panose="02020603050405020304" pitchFamily="18" charset="0"/>
              </a:rPr>
              <a:t>·</a:t>
            </a:r>
            <a:r>
              <a:rPr lang="en-GB" sz="1200" kern="14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 </a:t>
            </a:r>
            <a:r>
              <a:rPr lang="en-GB" sz="1100" i="1" kern="1400" dirty="0">
                <a:solidFill>
                  <a:srgbClr val="242424"/>
                </a:solidFill>
                <a:effectLst/>
                <a:latin typeface="Arial" panose="020B0604020202020204" pitchFamily="34" charset="0"/>
                <a:ea typeface="Times New Roman" panose="02020603050405020304" pitchFamily="18" charset="0"/>
                <a:cs typeface="Times New Roman" panose="02020603050405020304" pitchFamily="18" charset="0"/>
              </a:rPr>
              <a:t>The School requires church attendance at least once per calendar month for each of the 24 months prior to the date of application for a school place.</a:t>
            </a:r>
            <a:endParaRPr lang="en-GB" sz="1200" kern="14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228600" indent="-228600">
              <a:lnSpc>
                <a:spcPct val="116000"/>
              </a:lnSpc>
              <a:buNone/>
            </a:pPr>
            <a:r>
              <a:rPr lang="en-GB" sz="1000" kern="1400" dirty="0">
                <a:solidFill>
                  <a:srgbClr val="000000"/>
                </a:solidFill>
                <a:effectLst/>
                <a:latin typeface="Symbol" panose="05050102010706020507" pitchFamily="18" charset="2"/>
                <a:ea typeface="Times New Roman" panose="02020603050405020304" pitchFamily="18" charset="0"/>
                <a:cs typeface="Times New Roman" panose="02020603050405020304" pitchFamily="18" charset="0"/>
              </a:rPr>
              <a:t>·</a:t>
            </a:r>
            <a:r>
              <a:rPr lang="en-GB" sz="1200" kern="14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 </a:t>
            </a:r>
            <a:r>
              <a:rPr lang="en-GB" sz="1100" i="1" kern="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 George’s School Governors set the admissions policy, not the Church. Queries about the policy or the</a:t>
            </a:r>
          </a:p>
          <a:p>
            <a:pPr marL="228600" indent="-228600">
              <a:lnSpc>
                <a:spcPct val="116000"/>
              </a:lnSpc>
              <a:buNone/>
            </a:pPr>
            <a:r>
              <a:rPr lang="en-GB" sz="1100" i="1" kern="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process, or about your child's application, should be addressed to the admissions team at the School.</a:t>
            </a:r>
            <a:endParaRPr lang="en-GB" sz="1200" kern="14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228600" indent="-228600">
              <a:lnSpc>
                <a:spcPct val="116000"/>
              </a:lnSpc>
              <a:buNone/>
            </a:pPr>
            <a:r>
              <a:rPr lang="en-GB" sz="1000" kern="1400" dirty="0">
                <a:solidFill>
                  <a:srgbClr val="000000"/>
                </a:solidFill>
                <a:effectLst/>
                <a:latin typeface="Symbol" panose="05050102010706020507" pitchFamily="18" charset="2"/>
                <a:ea typeface="Times New Roman" panose="02020603050405020304" pitchFamily="18" charset="0"/>
                <a:cs typeface="Times New Roman" panose="02020603050405020304" pitchFamily="18" charset="0"/>
              </a:rPr>
              <a:t>·</a:t>
            </a:r>
            <a:r>
              <a:rPr lang="en-GB" sz="1200" kern="14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 </a:t>
            </a:r>
            <a:r>
              <a:rPr lang="en-GB" sz="1100" i="1" kern="14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It is parents’ responsibility to check the admissions requirements and ensure they meet them. </a:t>
            </a:r>
          </a:p>
          <a:p>
            <a:pPr>
              <a:lnSpc>
                <a:spcPct val="116000"/>
              </a:lnSpc>
              <a:buNone/>
            </a:pPr>
            <a:r>
              <a:rPr lang="en-GB" sz="1100" dirty="0">
                <a:effectLst/>
                <a:latin typeface="Arial" panose="020B0604020202020204" pitchFamily="34" charset="0"/>
                <a:ea typeface="Arial" panose="020B0604020202020204" pitchFamily="34" charset="0"/>
              </a:rPr>
              <a:t>To ensure we can give this reference, a Record of Attendance should be completed for </a:t>
            </a:r>
            <a:r>
              <a:rPr lang="en-GB" sz="1100" u="sng" dirty="0">
                <a:effectLst/>
                <a:latin typeface="Arial" panose="020B0604020202020204" pitchFamily="34" charset="0"/>
                <a:ea typeface="Arial" panose="020B0604020202020204" pitchFamily="34" charset="0"/>
              </a:rPr>
              <a:t>2 years</a:t>
            </a:r>
            <a:r>
              <a:rPr lang="en-GB" sz="1100" dirty="0">
                <a:effectLst/>
                <a:latin typeface="Arial" panose="020B0604020202020204" pitchFamily="34" charset="0"/>
                <a:ea typeface="Arial" panose="020B0604020202020204" pitchFamily="34" charset="0"/>
              </a:rPr>
              <a:t> prior to date of application (i.e. during school Years 4 and 5). You can pick up a blank copy from any of our three churches. The School website provides further details of the admissions criteria. The school will consider applications without a clergy reference but through a separate admissions category. </a:t>
            </a:r>
          </a:p>
        </p:txBody>
      </p:sp>
      <p:sp>
        <p:nvSpPr>
          <p:cNvPr id="3" name="TextBox 2">
            <a:extLst>
              <a:ext uri="{FF2B5EF4-FFF2-40B4-BE49-F238E27FC236}">
                <a16:creationId xmlns:a16="http://schemas.microsoft.com/office/drawing/2014/main" id="{744489E9-DC66-7C07-B234-E908E46ADD9C}"/>
              </a:ext>
            </a:extLst>
          </p:cNvPr>
          <p:cNvSpPr txBox="1"/>
          <p:nvPr/>
        </p:nvSpPr>
        <p:spPr>
          <a:xfrm>
            <a:off x="100013" y="199809"/>
            <a:ext cx="6568987" cy="1892826"/>
          </a:xfrm>
          <a:prstGeom prst="rect">
            <a:avLst/>
          </a:prstGeom>
          <a:noFill/>
        </p:spPr>
        <p:txBody>
          <a:bodyPr wrap="square">
            <a:spAutoFit/>
          </a:bodyPr>
          <a:lstStyle/>
          <a:p>
            <a:pPr marL="0" marR="0">
              <a:buNone/>
            </a:pPr>
            <a:r>
              <a:rPr lang="en-US" sz="1300" b="1" dirty="0">
                <a:effectLst/>
                <a:latin typeface="+mn-lt"/>
                <a:ea typeface="Times New Roman" panose="02020603050405020304" pitchFamily="18" charset="0"/>
                <a:cs typeface="Aptos" panose="020B0004020202020204" pitchFamily="34" charset="0"/>
              </a:rPr>
              <a:t>CHRISTMAS CRAFT STALL </a:t>
            </a:r>
            <a:r>
              <a:rPr lang="en-US" sz="1300" dirty="0">
                <a:effectLst/>
                <a:latin typeface="+mn-lt"/>
                <a:ea typeface="Times New Roman" panose="02020603050405020304" pitchFamily="18" charset="0"/>
                <a:cs typeface="Aptos" panose="020B0004020202020204" pitchFamily="34" charset="0"/>
              </a:rPr>
              <a:t>The traditional craft stall returns to St Nicholas’ Church this year as always - but in a slightly different way. </a:t>
            </a:r>
            <a:r>
              <a:rPr lang="en-US" sz="1300" b="1" dirty="0">
                <a:effectLst/>
                <a:latin typeface="+mn-lt"/>
                <a:ea typeface="Times New Roman" panose="02020603050405020304" pitchFamily="18" charset="0"/>
                <a:cs typeface="Aptos" panose="020B0004020202020204" pitchFamily="34" charset="0"/>
              </a:rPr>
              <a:t>Preserves</a:t>
            </a:r>
            <a:r>
              <a:rPr lang="en-US" sz="1300" dirty="0">
                <a:effectLst/>
                <a:latin typeface="+mn-lt"/>
                <a:ea typeface="Times New Roman" panose="02020603050405020304" pitchFamily="18" charset="0"/>
                <a:cs typeface="Aptos" panose="020B0004020202020204" pitchFamily="34" charset="0"/>
              </a:rPr>
              <a:t> will be on sale at Cornelia’s on 25, 27, 28 November (normal opening hours) and between the 9.30 and 11.30am services on 29 November. </a:t>
            </a:r>
            <a:r>
              <a:rPr lang="en-US" sz="1300" b="1" dirty="0">
                <a:effectLst/>
                <a:latin typeface="+mn-lt"/>
                <a:ea typeface="Times New Roman" panose="02020603050405020304" pitchFamily="18" charset="0"/>
                <a:cs typeface="Aptos" panose="020B0004020202020204" pitchFamily="34" charset="0"/>
              </a:rPr>
              <a:t>Craft items </a:t>
            </a:r>
            <a:r>
              <a:rPr lang="en-US" sz="1300" dirty="0">
                <a:effectLst/>
                <a:latin typeface="+mn-lt"/>
                <a:ea typeface="Times New Roman" panose="02020603050405020304" pitchFamily="18" charset="0"/>
                <a:cs typeface="Aptos" panose="020B0004020202020204" pitchFamily="34" charset="0"/>
              </a:rPr>
              <a:t>will be on sale at Cornelia’s on 5 and 12 December (accompanied by the Brass Band) and between 9.30 and 11.30am services on 6 and 13 December. The stall is a true Harpenden institution, offering products made with love and skill, and run by John &amp; Anne Harper and Neil &amp; Margaret Hewitt.  Proceeds are split 50/50 between the Church and the Cornelia’s charities.  Please put the dates in your diary and come and support!</a:t>
            </a:r>
            <a:endParaRPr lang="en-US" sz="1300" dirty="0">
              <a:effectLst/>
              <a:latin typeface="Aptos" panose="020B0004020202020204" pitchFamily="34" charset="0"/>
              <a:ea typeface="Aptos" panose="020B0004020202020204" pitchFamily="34" charset="0"/>
              <a:cs typeface="Aptos" panose="020B0004020202020204" pitchFamily="34" charset="0"/>
            </a:endParaRPr>
          </a:p>
        </p:txBody>
      </p:sp>
      <p:sp>
        <p:nvSpPr>
          <p:cNvPr id="4" name="TextBox 3">
            <a:extLst>
              <a:ext uri="{FF2B5EF4-FFF2-40B4-BE49-F238E27FC236}">
                <a16:creationId xmlns:a16="http://schemas.microsoft.com/office/drawing/2014/main" id="{84538164-BA18-B4EE-FDF1-AB5DDE5E779B}"/>
              </a:ext>
            </a:extLst>
          </p:cNvPr>
          <p:cNvSpPr txBox="1"/>
          <p:nvPr/>
        </p:nvSpPr>
        <p:spPr>
          <a:xfrm>
            <a:off x="100011" y="2086309"/>
            <a:ext cx="6568987" cy="2092881"/>
          </a:xfrm>
          <a:prstGeom prst="rect">
            <a:avLst/>
          </a:prstGeom>
          <a:noFill/>
        </p:spPr>
        <p:txBody>
          <a:bodyPr wrap="square">
            <a:spAutoFit/>
          </a:bodyPr>
          <a:lstStyle/>
          <a:p>
            <a:pPr marL="0" marR="0">
              <a:buNone/>
            </a:pPr>
            <a:r>
              <a:rPr lang="en-US" sz="1300" b="1" dirty="0">
                <a:effectLst/>
                <a:latin typeface="+mn-lt"/>
                <a:ea typeface="Times New Roman" panose="02020603050405020304" pitchFamily="18" charset="0"/>
                <a:cs typeface="Aptos" panose="020B0004020202020204" pitchFamily="34" charset="0"/>
              </a:rPr>
              <a:t>ADVENT BOOK </a:t>
            </a:r>
            <a:r>
              <a:rPr lang="en-US" sz="1300" dirty="0">
                <a:effectLst/>
                <a:latin typeface="+mn-lt"/>
                <a:ea typeface="Times New Roman" panose="02020603050405020304" pitchFamily="18" charset="0"/>
                <a:cs typeface="Aptos" panose="020B0004020202020204" pitchFamily="34" charset="0"/>
              </a:rPr>
              <a:t>Our Advent Book this year is 'Walking with Angels’, by Eleanor Sanderson (as selected by the Archbishop of York). The brief says: ”</a:t>
            </a:r>
            <a:r>
              <a:rPr lang="en-US" sz="1300" i="1" dirty="0">
                <a:effectLst/>
                <a:latin typeface="+mn-lt"/>
                <a:ea typeface="Times New Roman" panose="02020603050405020304" pitchFamily="18" charset="0"/>
                <a:cs typeface="Aptos" panose="020B0004020202020204" pitchFamily="34" charset="0"/>
              </a:rPr>
              <a:t>Listen to the words of angels throughout the Bible and enter Advent with a deeper awareness of the connection between the heaven and earthly realms. </a:t>
            </a:r>
            <a:r>
              <a:rPr lang="en-US" sz="1300" i="1" dirty="0">
                <a:solidFill>
                  <a:schemeClr val="tx1"/>
                </a:solidFill>
                <a:effectLst/>
                <a:latin typeface="+mn-lt"/>
                <a:ea typeface="Aptos" panose="020B0004020202020204" pitchFamily="34" charset="0"/>
                <a:cs typeface="Aptos" panose="020B0004020202020204" pitchFamily="34" charset="0"/>
              </a:rPr>
              <a:t>Through the spiritual practice of prayer walking, this reflective guide encourages us to slow down, step outside, and engage both body and spirit as we journey through the Advent season. Drawing on the words spoken by angels in Scripture, it explores how these messengers of God reveal the good news at the heart of the Christian story.” </a:t>
            </a:r>
            <a:r>
              <a:rPr lang="en-US" sz="1300" dirty="0">
                <a:solidFill>
                  <a:schemeClr val="tx1"/>
                </a:solidFill>
                <a:effectLst/>
                <a:latin typeface="+mn-lt"/>
                <a:ea typeface="Times New Roman" panose="02020603050405020304" pitchFamily="18" charset="0"/>
                <a:cs typeface="Aptos" panose="020B0004020202020204" pitchFamily="34" charset="0"/>
              </a:rPr>
              <a:t>There will be opportunities to explore the book with others during Advent (times tbc) or you can read and use it for yourself. If you would like to </a:t>
            </a:r>
            <a:r>
              <a:rPr lang="en-US" sz="1300" dirty="0">
                <a:ea typeface="Times New Roman" panose="02020603050405020304" pitchFamily="18" charset="0"/>
                <a:cs typeface="Aptos" panose="020B0004020202020204" pitchFamily="34" charset="0"/>
              </a:rPr>
              <a:t>buy</a:t>
            </a:r>
            <a:r>
              <a:rPr lang="en-US" sz="1300" dirty="0">
                <a:solidFill>
                  <a:schemeClr val="tx1"/>
                </a:solidFill>
                <a:effectLst/>
                <a:latin typeface="+mn-lt"/>
                <a:ea typeface="Times New Roman" panose="02020603050405020304" pitchFamily="18" charset="0"/>
                <a:cs typeface="Aptos" panose="020B0004020202020204" pitchFamily="34" charset="0"/>
              </a:rPr>
              <a:t> a copy please contact the Parish Office</a:t>
            </a:r>
            <a:r>
              <a:rPr lang="en-US" sz="1300" dirty="0">
                <a:ea typeface="Times New Roman" panose="02020603050405020304" pitchFamily="18" charset="0"/>
                <a:cs typeface="Aptos" panose="020B0004020202020204" pitchFamily="34" charset="0"/>
              </a:rPr>
              <a:t>, as they are now available.</a:t>
            </a:r>
            <a:endParaRPr lang="en-US" sz="1300" dirty="0">
              <a:effectLst/>
              <a:latin typeface="Aptos" panose="020B0004020202020204" pitchFamily="34" charset="0"/>
              <a:ea typeface="Aptos" panose="020B0004020202020204" pitchFamily="34" charset="0"/>
              <a:cs typeface="Aptos" panose="020B0004020202020204" pitchFamily="34" charset="0"/>
            </a:endParaRPr>
          </a:p>
        </p:txBody>
      </p:sp>
      <p:sp>
        <p:nvSpPr>
          <p:cNvPr id="7" name="TextBox 6">
            <a:extLst>
              <a:ext uri="{FF2B5EF4-FFF2-40B4-BE49-F238E27FC236}">
                <a16:creationId xmlns:a16="http://schemas.microsoft.com/office/drawing/2014/main" id="{E509ECBA-3BCF-26CC-1210-501CCF14F6DD}"/>
              </a:ext>
            </a:extLst>
          </p:cNvPr>
          <p:cNvSpPr txBox="1"/>
          <p:nvPr/>
        </p:nvSpPr>
        <p:spPr>
          <a:xfrm>
            <a:off x="100011" y="4179190"/>
            <a:ext cx="6568987" cy="1492716"/>
          </a:xfrm>
          <a:prstGeom prst="rect">
            <a:avLst/>
          </a:prstGeom>
          <a:noFill/>
        </p:spPr>
        <p:txBody>
          <a:bodyPr wrap="square">
            <a:spAutoFit/>
          </a:bodyPr>
          <a:lstStyle/>
          <a:p>
            <a:pPr marL="0" marR="0">
              <a:buNone/>
            </a:pPr>
            <a:r>
              <a:rPr lang="en-GB" sz="1300" b="1" dirty="0">
                <a:solidFill>
                  <a:schemeClr val="tx1"/>
                </a:solidFill>
                <a:effectLst/>
                <a:latin typeface="+mn-lt"/>
                <a:ea typeface="Aptos" panose="020B0004020202020204" pitchFamily="34" charset="0"/>
              </a:rPr>
              <a:t>FREE LOCAL CHRISTMAS CARD DELIVERY FOR ELDERLY  </a:t>
            </a:r>
            <a:r>
              <a:rPr lang="en-GB" sz="1300" dirty="0">
                <a:solidFill>
                  <a:schemeClr val="tx1"/>
                </a:solidFill>
                <a:effectLst/>
                <a:latin typeface="+mn-lt"/>
                <a:ea typeface="Aptos" panose="020B0004020202020204" pitchFamily="34" charset="0"/>
              </a:rPr>
              <a:t>Harpenden District Cubs are </a:t>
            </a:r>
            <a:r>
              <a:rPr lang="en-GB" sz="1300" dirty="0">
                <a:effectLst/>
                <a:latin typeface="+mn-lt"/>
                <a:ea typeface="Aptos" panose="020B0004020202020204" pitchFamily="34" charset="0"/>
              </a:rPr>
              <a:t>pleased </a:t>
            </a:r>
            <a:r>
              <a:rPr lang="en-GB" sz="1300" dirty="0">
                <a:solidFill>
                  <a:schemeClr val="tx1"/>
                </a:solidFill>
                <a:effectLst/>
                <a:latin typeface="+mn-lt"/>
                <a:ea typeface="Aptos" panose="020B0004020202020204" pitchFamily="34" charset="0"/>
              </a:rPr>
              <a:t>to offer a free Christmas card delivery service for the elderly</a:t>
            </a:r>
            <a:r>
              <a:rPr lang="en-GB" sz="1300" dirty="0">
                <a:effectLst/>
                <a:latin typeface="+mn-lt"/>
                <a:ea typeface="Aptos" panose="020B0004020202020204" pitchFamily="34" charset="0"/>
              </a:rPr>
              <a:t> again this year</a:t>
            </a:r>
            <a:r>
              <a:rPr lang="en-GB" sz="1300" dirty="0">
                <a:solidFill>
                  <a:schemeClr val="tx1"/>
                </a:solidFill>
                <a:effectLst/>
                <a:latin typeface="+mn-lt"/>
                <a:ea typeface="Aptos" panose="020B0004020202020204" pitchFamily="34" charset="0"/>
              </a:rPr>
              <a:t>.  This service allows elderly residents to post cards </a:t>
            </a:r>
            <a:r>
              <a:rPr lang="en-GB" sz="1300" dirty="0">
                <a:effectLst/>
                <a:latin typeface="+mn-lt"/>
                <a:ea typeface="Aptos" panose="020B0004020202020204" pitchFamily="34" charset="0"/>
              </a:rPr>
              <a:t>for free </a:t>
            </a:r>
            <a:r>
              <a:rPr lang="en-GB" sz="1300" dirty="0">
                <a:solidFill>
                  <a:schemeClr val="tx1"/>
                </a:solidFill>
                <a:effectLst/>
                <a:latin typeface="+mn-lt"/>
                <a:ea typeface="Aptos" panose="020B0004020202020204" pitchFamily="34" charset="0"/>
              </a:rPr>
              <a:t>to others in Harpenden, Batford and Redbourn only.  The post boxes will be available </a:t>
            </a:r>
            <a:r>
              <a:rPr lang="en-GB" sz="1300" dirty="0">
                <a:effectLst/>
                <a:latin typeface="+mn-lt"/>
                <a:ea typeface="Aptos" panose="020B0004020202020204" pitchFamily="34" charset="0"/>
              </a:rPr>
              <a:t>u</a:t>
            </a:r>
            <a:r>
              <a:rPr lang="en-GB" sz="1300" dirty="0">
                <a:solidFill>
                  <a:schemeClr val="tx1"/>
                </a:solidFill>
                <a:effectLst/>
                <a:latin typeface="+mn-lt"/>
                <a:ea typeface="Aptos" panose="020B0004020202020204" pitchFamily="34" charset="0"/>
              </a:rPr>
              <a:t>ntil </a:t>
            </a:r>
            <a:r>
              <a:rPr lang="en-GB" sz="1300" dirty="0">
                <a:effectLst/>
                <a:latin typeface="+mn-lt"/>
                <a:ea typeface="Aptos" panose="020B0004020202020204" pitchFamily="34" charset="0"/>
              </a:rPr>
              <a:t>Monday 7 December at St Mary’s, Wednesday 9 December at All Saints’ and </a:t>
            </a:r>
            <a:r>
              <a:rPr lang="en-GB" sz="1300" dirty="0">
                <a:solidFill>
                  <a:schemeClr val="tx1"/>
                </a:solidFill>
                <a:effectLst/>
                <a:latin typeface="+mn-lt"/>
                <a:ea typeface="Aptos" panose="020B0004020202020204" pitchFamily="34" charset="0"/>
              </a:rPr>
              <a:t>Thursday 1</a:t>
            </a:r>
            <a:r>
              <a:rPr lang="en-GB" sz="1300" dirty="0">
                <a:effectLst/>
                <a:latin typeface="+mn-lt"/>
                <a:ea typeface="Aptos" panose="020B0004020202020204" pitchFamily="34" charset="0"/>
              </a:rPr>
              <a:t>0</a:t>
            </a:r>
            <a:r>
              <a:rPr lang="en-GB" sz="1300" dirty="0">
                <a:solidFill>
                  <a:schemeClr val="tx1"/>
                </a:solidFill>
                <a:effectLst/>
                <a:latin typeface="+mn-lt"/>
                <a:ea typeface="Aptos" panose="020B0004020202020204" pitchFamily="34" charset="0"/>
              </a:rPr>
              <a:t> December at St Nicholas</a:t>
            </a:r>
            <a:r>
              <a:rPr lang="en-GB" sz="1300" dirty="0">
                <a:effectLst/>
                <a:latin typeface="+mn-lt"/>
                <a:ea typeface="Aptos" panose="020B0004020202020204" pitchFamily="34" charset="0"/>
              </a:rPr>
              <a:t>’</a:t>
            </a:r>
            <a:r>
              <a:rPr lang="en-GB" sz="1300" dirty="0">
                <a:solidFill>
                  <a:schemeClr val="tx1"/>
                </a:solidFill>
                <a:effectLst/>
                <a:latin typeface="+mn-lt"/>
                <a:ea typeface="Aptos" panose="020B0004020202020204" pitchFamily="34" charset="0"/>
              </a:rPr>
              <a:t> (in the Parish Office)</a:t>
            </a:r>
            <a:r>
              <a:rPr lang="en-GB" sz="1300" dirty="0">
                <a:effectLst/>
                <a:latin typeface="+mn-lt"/>
                <a:ea typeface="Aptos" panose="020B0004020202020204" pitchFamily="34" charset="0"/>
              </a:rPr>
              <a:t>.</a:t>
            </a:r>
            <a:r>
              <a:rPr lang="en-GB" sz="1300" dirty="0">
                <a:solidFill>
                  <a:schemeClr val="tx1"/>
                </a:solidFill>
                <a:effectLst/>
                <a:latin typeface="+mn-lt"/>
                <a:ea typeface="Aptos" panose="020B0004020202020204" pitchFamily="34" charset="0"/>
              </a:rPr>
              <a:t> </a:t>
            </a:r>
            <a:r>
              <a:rPr lang="en-GB" sz="1300" dirty="0">
                <a:effectLst/>
                <a:latin typeface="+mn-lt"/>
                <a:ea typeface="Aptos" panose="020B0004020202020204" pitchFamily="34" charset="0"/>
              </a:rPr>
              <a:t>There are also other post boxes around the town; these are available until Monday 7 December</a:t>
            </a:r>
            <a:r>
              <a:rPr lang="en-GB" sz="1300" dirty="0">
                <a:solidFill>
                  <a:schemeClr val="tx1"/>
                </a:solidFill>
                <a:effectLst/>
                <a:latin typeface="+mn-lt"/>
                <a:ea typeface="Aptos" panose="020B0004020202020204" pitchFamily="34" charset="0"/>
              </a:rPr>
              <a:t>. </a:t>
            </a:r>
            <a:r>
              <a:rPr lang="en-GB" sz="1300" dirty="0">
                <a:effectLst/>
                <a:latin typeface="+mn-lt"/>
                <a:ea typeface="Aptos" panose="020B0004020202020204" pitchFamily="34" charset="0"/>
              </a:rPr>
              <a:t>Delivery will be on Sunday 13 December.</a:t>
            </a:r>
            <a:endParaRPr lang="en-US" sz="1300" dirty="0">
              <a:effectLst/>
              <a:latin typeface="Calibri" panose="020F0502020204030204" pitchFamily="34" charset="0"/>
              <a:ea typeface="Aptos" panose="020B0004020202020204" pitchFamily="34" charset="0"/>
            </a:endParaRPr>
          </a:p>
        </p:txBody>
      </p:sp>
    </p:spTree>
    <p:extLst>
      <p:ext uri="{BB962C8B-B14F-4D97-AF65-F5344CB8AC3E}">
        <p14:creationId xmlns:p14="http://schemas.microsoft.com/office/powerpoint/2010/main" val="821598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44E75C-4197-9FDA-D872-35A0759689AB}"/>
              </a:ext>
            </a:extLst>
          </p:cNvPr>
          <p:cNvSpPr txBox="1"/>
          <p:nvPr/>
        </p:nvSpPr>
        <p:spPr>
          <a:xfrm>
            <a:off x="0" y="-1"/>
            <a:ext cx="6858000" cy="1097597"/>
          </a:xfrm>
          <a:prstGeom prst="rect">
            <a:avLst/>
          </a:prstGeom>
          <a:noFill/>
        </p:spPr>
        <p:txBody>
          <a:bodyPr wrap="none" lIns="180000" tIns="108000" rIns="180000" anchor="ctr" anchorCtr="0">
            <a:noAutofit/>
          </a:bodyPr>
          <a:lstStyle/>
          <a:p>
            <a:pPr algn="ctr">
              <a:spcBef>
                <a:spcPts val="600"/>
              </a:spcBef>
              <a:spcAft>
                <a:spcPts val="600"/>
              </a:spcAft>
              <a:buNone/>
            </a:pPr>
            <a:r>
              <a:rPr lang="en-GB" sz="2000" b="1" kern="100" spc="100" dirty="0">
                <a:solidFill>
                  <a:srgbClr val="2B4593"/>
                </a:solidFill>
                <a:effectLst/>
                <a:latin typeface="Lato" panose="020F0502020204030203" pitchFamily="34" charset="0"/>
              </a:rPr>
              <a:t>St Nicholas Church Notices</a:t>
            </a:r>
          </a:p>
          <a:p>
            <a:pPr algn="ctr">
              <a:buNone/>
            </a:pPr>
            <a:r>
              <a:rPr lang="en-GB" sz="1400" i="1" dirty="0">
                <a:solidFill>
                  <a:srgbClr val="2B4593"/>
                </a:solidFill>
              </a:rPr>
              <a:t>www.stnicholasharpenden.org</a:t>
            </a:r>
            <a:endParaRPr lang="en-GB" sz="2800" b="1" kern="100" spc="100" dirty="0">
              <a:solidFill>
                <a:srgbClr val="2B4593"/>
              </a:solidFill>
              <a:effectLst/>
              <a:latin typeface="Lato" panose="020F0502020204030203" pitchFamily="34" charset="0"/>
            </a:endParaRPr>
          </a:p>
        </p:txBody>
      </p:sp>
      <p:pic>
        <p:nvPicPr>
          <p:cNvPr id="4" name="Picture 3">
            <a:extLst>
              <a:ext uri="{FF2B5EF4-FFF2-40B4-BE49-F238E27FC236}">
                <a16:creationId xmlns:a16="http://schemas.microsoft.com/office/drawing/2014/main" id="{E3BFC37D-D1D8-5BF1-21EC-437EC5053E9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5964873" y="197802"/>
            <a:ext cx="719455" cy="899795"/>
          </a:xfrm>
          <a:prstGeom prst="rect">
            <a:avLst/>
          </a:prstGeom>
          <a:noFill/>
          <a:ln>
            <a:noFill/>
          </a:ln>
        </p:spPr>
      </p:pic>
      <p:sp>
        <p:nvSpPr>
          <p:cNvPr id="11" name="TextBox 10">
            <a:extLst>
              <a:ext uri="{FF2B5EF4-FFF2-40B4-BE49-F238E27FC236}">
                <a16:creationId xmlns:a16="http://schemas.microsoft.com/office/drawing/2014/main" id="{E8083FA5-0937-7DCB-468B-84C819014074}"/>
              </a:ext>
            </a:extLst>
          </p:cNvPr>
          <p:cNvSpPr txBox="1"/>
          <p:nvPr/>
        </p:nvSpPr>
        <p:spPr>
          <a:xfrm>
            <a:off x="0" y="1217712"/>
            <a:ext cx="6858000" cy="338554"/>
          </a:xfrm>
          <a:prstGeom prst="rect">
            <a:avLst/>
          </a:prstGeom>
          <a:noFill/>
        </p:spPr>
        <p:txBody>
          <a:bodyPr wrap="square">
            <a:spAutoFit/>
          </a:bodyPr>
          <a:lstStyle/>
          <a:p>
            <a:pPr algn="ctr">
              <a:buNone/>
            </a:pPr>
            <a:r>
              <a:rPr lang="en-GB" sz="1600" b="1" kern="100" dirty="0">
                <a:effectLst/>
                <a:latin typeface="+mn-lt"/>
                <a:ea typeface="Aptos" panose="020B0004020202020204" pitchFamily="34" charset="0"/>
                <a:cs typeface="Times New Roman" panose="02020603050405020304" pitchFamily="18" charset="0"/>
              </a:rPr>
              <a:t>TODAY’S MUSIC</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E157D78E-E888-9DA0-73AB-E5842BA53396}"/>
              </a:ext>
            </a:extLst>
          </p:cNvPr>
          <p:cNvSpPr txBox="1"/>
          <p:nvPr/>
        </p:nvSpPr>
        <p:spPr>
          <a:xfrm>
            <a:off x="0" y="1525489"/>
            <a:ext cx="6858000" cy="307777"/>
          </a:xfrm>
          <a:prstGeom prst="rect">
            <a:avLst/>
          </a:prstGeom>
          <a:noFill/>
        </p:spPr>
        <p:txBody>
          <a:bodyPr wrap="square" lIns="900000">
            <a:spAutoFit/>
          </a:bodyPr>
          <a:lstStyle/>
          <a:p>
            <a:r>
              <a:rPr lang="en-GB" sz="1400" dirty="0"/>
              <a:t>9:30am	</a:t>
            </a:r>
            <a:r>
              <a:rPr lang="en-GB" sz="1400" b="1" dirty="0"/>
              <a:t>Parish Eucharist</a:t>
            </a:r>
          </a:p>
        </p:txBody>
      </p:sp>
      <p:sp>
        <p:nvSpPr>
          <p:cNvPr id="17" name="TextBox 16">
            <a:extLst>
              <a:ext uri="{FF2B5EF4-FFF2-40B4-BE49-F238E27FC236}">
                <a16:creationId xmlns:a16="http://schemas.microsoft.com/office/drawing/2014/main" id="{C3680168-1970-8DC6-0558-8E67EF3E5E5D}"/>
              </a:ext>
            </a:extLst>
          </p:cNvPr>
          <p:cNvSpPr txBox="1"/>
          <p:nvPr/>
        </p:nvSpPr>
        <p:spPr>
          <a:xfrm>
            <a:off x="0" y="3057250"/>
            <a:ext cx="6858000" cy="1938992"/>
          </a:xfrm>
          <a:prstGeom prst="rect">
            <a:avLst/>
          </a:prstGeom>
          <a:noFill/>
        </p:spPr>
        <p:txBody>
          <a:bodyPr wrap="square" lIns="900000">
            <a:spAutoFit/>
          </a:bodyPr>
          <a:lstStyle/>
          <a:p>
            <a:r>
              <a:rPr lang="en-GB" sz="1400" dirty="0"/>
              <a:t>6.30pm	</a:t>
            </a:r>
            <a:r>
              <a:rPr lang="en-GB" sz="1400" b="1" kern="100" dirty="0">
                <a:cs typeface="Times New Roman" panose="02020603050405020304" pitchFamily="18" charset="0"/>
              </a:rPr>
              <a:t>Choral Evensong</a:t>
            </a:r>
          </a:p>
          <a:p>
            <a:endParaRPr lang="en-GB" sz="1400" b="1" kern="100" dirty="0">
              <a:cs typeface="Times New Roman" panose="02020603050405020304" pitchFamily="18" charset="0"/>
            </a:endParaRPr>
          </a:p>
          <a:p>
            <a:r>
              <a:rPr lang="en-GB" sz="1400" b="1" kern="100" dirty="0">
                <a:cs typeface="Times New Roman" panose="02020603050405020304" pitchFamily="18" charset="0"/>
              </a:rPr>
              <a:t>		</a:t>
            </a:r>
            <a:r>
              <a:rPr lang="en-US" sz="1300" dirty="0"/>
              <a:t>Introit: 	Guest – For the Fallen</a:t>
            </a:r>
          </a:p>
          <a:p>
            <a:r>
              <a:rPr lang="en-US" sz="1300" dirty="0"/>
              <a:t>		Responses: 	Rose</a:t>
            </a:r>
          </a:p>
          <a:p>
            <a:r>
              <a:rPr lang="en-US" sz="1300" dirty="0"/>
              <a:t>		Psalm:	82</a:t>
            </a:r>
          </a:p>
          <a:p>
            <a:r>
              <a:rPr lang="en-US" sz="1300" dirty="0"/>
              <a:t>		Canticles:	Howells Gloucester Service</a:t>
            </a:r>
          </a:p>
          <a:p>
            <a:r>
              <a:rPr lang="en-US" sz="1300" dirty="0"/>
              <a:t>		Anthem: 	Smith Moore – We shall walk through the valley </a:t>
            </a:r>
          </a:p>
          <a:p>
            <a:r>
              <a:rPr lang="en-US" sz="1300" dirty="0"/>
              <a:t>		Hymns:	10 Abide with me, 351 In our day of thanksgiving one 				psalm let us offer</a:t>
            </a:r>
            <a:endParaRPr lang="en-GB" sz="1300" b="1" dirty="0"/>
          </a:p>
        </p:txBody>
      </p:sp>
      <p:sp>
        <p:nvSpPr>
          <p:cNvPr id="21" name="TextBox 20">
            <a:extLst>
              <a:ext uri="{FF2B5EF4-FFF2-40B4-BE49-F238E27FC236}">
                <a16:creationId xmlns:a16="http://schemas.microsoft.com/office/drawing/2014/main" id="{2A328A70-0469-82FB-F925-A6D546078403}"/>
              </a:ext>
            </a:extLst>
          </p:cNvPr>
          <p:cNvSpPr txBox="1"/>
          <p:nvPr/>
        </p:nvSpPr>
        <p:spPr>
          <a:xfrm>
            <a:off x="0" y="2035464"/>
            <a:ext cx="6858000" cy="1200329"/>
          </a:xfrm>
          <a:prstGeom prst="rect">
            <a:avLst/>
          </a:prstGeom>
          <a:noFill/>
        </p:spPr>
        <p:txBody>
          <a:bodyPr wrap="square" lIns="1800000" tIns="0" bIns="0">
            <a:spAutoFit/>
          </a:bodyPr>
          <a:lstStyle/>
          <a:p>
            <a:r>
              <a:rPr lang="en-GB" sz="1300" dirty="0"/>
              <a:t>Gradual: 	Psalm 70</a:t>
            </a:r>
          </a:p>
          <a:p>
            <a:r>
              <a:rPr lang="en-GB" sz="1300" dirty="0"/>
              <a:t>Setting:	Thorne - Mass of St Thomas</a:t>
            </a:r>
          </a:p>
          <a:p>
            <a:r>
              <a:rPr lang="en-GB" sz="1300" dirty="0"/>
              <a:t>Anthem:	Marchant – The souls of the righteous</a:t>
            </a:r>
          </a:p>
          <a:p>
            <a:r>
              <a:rPr lang="en-GB" sz="1300" dirty="0"/>
              <a:t>Hymns:	427 For the healing of the nations, 413 Eternal father 		strong to save, 553 Peace, Perfect Peace</a:t>
            </a:r>
          </a:p>
          <a:p>
            <a:endParaRPr lang="en-GB" sz="1300" dirty="0"/>
          </a:p>
        </p:txBody>
      </p:sp>
      <p:sp>
        <p:nvSpPr>
          <p:cNvPr id="25" name="TextBox 24">
            <a:extLst>
              <a:ext uri="{FF2B5EF4-FFF2-40B4-BE49-F238E27FC236}">
                <a16:creationId xmlns:a16="http://schemas.microsoft.com/office/drawing/2014/main" id="{82E6F841-19F1-36AE-37F4-0E75E66C8FDE}"/>
              </a:ext>
            </a:extLst>
          </p:cNvPr>
          <p:cNvSpPr txBox="1"/>
          <p:nvPr/>
        </p:nvSpPr>
        <p:spPr>
          <a:xfrm>
            <a:off x="15328" y="5072636"/>
            <a:ext cx="6858000" cy="830997"/>
          </a:xfrm>
          <a:prstGeom prst="rect">
            <a:avLst/>
          </a:prstGeom>
          <a:noFill/>
        </p:spPr>
        <p:txBody>
          <a:bodyPr wrap="square" lIns="180000" rIns="180000">
            <a:spAutoFit/>
          </a:bodyPr>
          <a:lstStyle/>
          <a:p>
            <a:pPr algn="just"/>
            <a:r>
              <a:rPr lang="en-GB" sz="1200" i="1" dirty="0">
                <a:effectLst/>
                <a:latin typeface="+mn-lt"/>
                <a:ea typeface="Aptos" panose="020B0004020202020204" pitchFamily="34" charset="0"/>
                <a:cs typeface="Times New Roman" panose="02020603050405020304" pitchFamily="18" charset="0"/>
              </a:rPr>
              <a:t>Our 9.30am service is normally live streamed on Facebook (and is available as a recorded service afterwards). We are a public page, and you do not have to sign up to Facebook to access, just keep saying no to joining until you get to the page </a:t>
            </a:r>
            <a:r>
              <a:rPr lang="en-GB" sz="1200" i="1" u="none" strike="noStrike" dirty="0">
                <a:solidFill>
                  <a:schemeClr val="tx1"/>
                </a:solidFill>
                <a:effectLst/>
                <a:latin typeface="+mn-lt"/>
                <a:ea typeface="Aptos" panose="020B0004020202020204" pitchFamily="34" charset="0"/>
                <a:cs typeface="Times New Roman" panose="02020603050405020304" pitchFamily="18" charset="0"/>
                <a:hlinkClick r:id="rId3"/>
              </a:rPr>
              <a:t>facebook.com/</a:t>
            </a:r>
            <a:r>
              <a:rPr lang="en-GB" sz="1200" i="1" u="none" strike="noStrike" dirty="0" err="1">
                <a:solidFill>
                  <a:schemeClr val="tx1"/>
                </a:solidFill>
                <a:effectLst/>
                <a:latin typeface="+mn-lt"/>
                <a:ea typeface="Aptos" panose="020B0004020202020204" pitchFamily="34" charset="0"/>
                <a:cs typeface="Times New Roman" panose="02020603050405020304" pitchFamily="18" charset="0"/>
                <a:hlinkClick r:id="rId3"/>
              </a:rPr>
              <a:t>StNicholasChurchHarpenden</a:t>
            </a:r>
            <a:r>
              <a:rPr lang="en-GB" sz="1200" i="1" dirty="0">
                <a:effectLst/>
                <a:latin typeface="+mn-lt"/>
                <a:ea typeface="Aptos" panose="020B0004020202020204" pitchFamily="34" charset="0"/>
                <a:cs typeface="Times New Roman" panose="02020603050405020304" pitchFamily="18" charset="0"/>
              </a:rPr>
              <a:t>. If you have any problems, do contact us.</a:t>
            </a:r>
            <a:endParaRPr lang="en-GB" sz="1200" dirty="0"/>
          </a:p>
        </p:txBody>
      </p:sp>
      <p:sp>
        <p:nvSpPr>
          <p:cNvPr id="33" name="TextBox 32">
            <a:extLst>
              <a:ext uri="{FF2B5EF4-FFF2-40B4-BE49-F238E27FC236}">
                <a16:creationId xmlns:a16="http://schemas.microsoft.com/office/drawing/2014/main" id="{3A8C47B7-341B-905C-85F5-B2C808575DD3}"/>
              </a:ext>
            </a:extLst>
          </p:cNvPr>
          <p:cNvSpPr txBox="1"/>
          <p:nvPr/>
        </p:nvSpPr>
        <p:spPr>
          <a:xfrm>
            <a:off x="0" y="6220450"/>
            <a:ext cx="6669000" cy="1436735"/>
          </a:xfrm>
          <a:prstGeom prst="rect">
            <a:avLst/>
          </a:prstGeom>
          <a:noFill/>
        </p:spPr>
        <p:txBody>
          <a:bodyPr wrap="square" lIns="180000" tIns="36000" rIns="180000" bIns="0">
            <a:spAutoFit/>
          </a:bodyPr>
          <a:lstStyle/>
          <a:p>
            <a:pPr algn="just"/>
            <a:endParaRPr lang="en-GB" sz="1300" b="1" dirty="0"/>
          </a:p>
          <a:p>
            <a:pPr algn="just"/>
            <a:endParaRPr lang="en-GB" sz="1300" b="1" dirty="0">
              <a:solidFill>
                <a:srgbClr val="FF0000"/>
              </a:solidFill>
            </a:endParaRPr>
          </a:p>
          <a:p>
            <a:pPr algn="just"/>
            <a:r>
              <a:rPr lang="en-GB" sz="1300" b="1" dirty="0"/>
              <a:t>MORNING PRAISE NOVEMBER </a:t>
            </a:r>
            <a:r>
              <a:rPr lang="en-GB" sz="1300" dirty="0"/>
              <a:t>There are cards at the back of church with details of services in November. </a:t>
            </a:r>
          </a:p>
          <a:p>
            <a:pPr algn="just"/>
            <a:endParaRPr lang="en-GB" sz="1300" b="1" dirty="0"/>
          </a:p>
          <a:p>
            <a:pPr algn="just"/>
            <a:endParaRPr lang="en-GB" sz="1300" dirty="0"/>
          </a:p>
          <a:p>
            <a:pPr algn="just"/>
            <a:endParaRPr lang="en-GB" sz="1300" b="1" dirty="0"/>
          </a:p>
        </p:txBody>
      </p:sp>
      <p:cxnSp>
        <p:nvCxnSpPr>
          <p:cNvPr id="34" name="Straight Connector 33">
            <a:extLst>
              <a:ext uri="{FF2B5EF4-FFF2-40B4-BE49-F238E27FC236}">
                <a16:creationId xmlns:a16="http://schemas.microsoft.com/office/drawing/2014/main" id="{A15FC5F1-9309-CA64-D0A5-23CF090A8133}"/>
              </a:ext>
            </a:extLst>
          </p:cNvPr>
          <p:cNvCxnSpPr>
            <a:cxnSpLocks/>
          </p:cNvCxnSpPr>
          <p:nvPr/>
        </p:nvCxnSpPr>
        <p:spPr>
          <a:xfrm>
            <a:off x="204328" y="9706650"/>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16FBD4FE-4129-4033-1B8D-333637C99D39}"/>
              </a:ext>
            </a:extLst>
          </p:cNvPr>
          <p:cNvCxnSpPr>
            <a:cxnSpLocks/>
          </p:cNvCxnSpPr>
          <p:nvPr/>
        </p:nvCxnSpPr>
        <p:spPr>
          <a:xfrm>
            <a:off x="189000" y="6077575"/>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7930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80C95-789D-8CF4-C045-7CFDF97D206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EA69108-517B-844C-4370-CD733682FDD0}"/>
              </a:ext>
            </a:extLst>
          </p:cNvPr>
          <p:cNvSpPr txBox="1"/>
          <p:nvPr/>
        </p:nvSpPr>
        <p:spPr>
          <a:xfrm>
            <a:off x="0" y="101599"/>
            <a:ext cx="6858000" cy="1097597"/>
          </a:xfrm>
          <a:prstGeom prst="rect">
            <a:avLst/>
          </a:prstGeom>
          <a:noFill/>
        </p:spPr>
        <p:txBody>
          <a:bodyPr wrap="none" lIns="180000" tIns="108000" rIns="180000" anchor="ctr" anchorCtr="0">
            <a:noAutofit/>
          </a:bodyPr>
          <a:lstStyle/>
          <a:p>
            <a:pPr algn="ctr">
              <a:spcBef>
                <a:spcPts val="600"/>
              </a:spcBef>
              <a:spcAft>
                <a:spcPts val="600"/>
              </a:spcAft>
              <a:buNone/>
            </a:pPr>
            <a:r>
              <a:rPr lang="en-GB" sz="2000" b="1" kern="100" spc="100" dirty="0">
                <a:solidFill>
                  <a:srgbClr val="2B4593"/>
                </a:solidFill>
                <a:effectLst/>
                <a:latin typeface="Lato" panose="020F0502020204030203" pitchFamily="34" charset="0"/>
              </a:rPr>
              <a:t>All Saints Church Notices</a:t>
            </a:r>
          </a:p>
          <a:p>
            <a:pPr algn="ctr">
              <a:buNone/>
            </a:pPr>
            <a:r>
              <a:rPr lang="en-GB" sz="1400" i="1" dirty="0">
                <a:solidFill>
                  <a:srgbClr val="2B4593"/>
                </a:solidFill>
              </a:rPr>
              <a:t>www.allsaintsharpenden.org</a:t>
            </a:r>
            <a:endParaRPr lang="en-GB" sz="2800" b="1" kern="100" spc="100" dirty="0">
              <a:solidFill>
                <a:srgbClr val="2B4593"/>
              </a:solidFill>
              <a:effectLst/>
              <a:latin typeface="Lato" panose="020F0502020204030203" pitchFamily="34" charset="0"/>
            </a:endParaRPr>
          </a:p>
        </p:txBody>
      </p:sp>
      <p:pic>
        <p:nvPicPr>
          <p:cNvPr id="4" name="Picture 3">
            <a:extLst>
              <a:ext uri="{FF2B5EF4-FFF2-40B4-BE49-F238E27FC236}">
                <a16:creationId xmlns:a16="http://schemas.microsoft.com/office/drawing/2014/main" id="{C029D1D0-6AED-1CD7-CAF6-981C0D0CC04D}"/>
              </a:ext>
            </a:extLst>
          </p:cNvPr>
          <p:cNvPicPr>
            <a:picLocks/>
          </p:cNvPicPr>
          <p:nvPr/>
        </p:nvPicPr>
        <p:blipFill>
          <a:blip r:embed="rId2">
            <a:extLst>
              <a:ext uri="{28A0092B-C50C-407E-A947-70E740481C1C}">
                <a14:useLocalDpi xmlns:a14="http://schemas.microsoft.com/office/drawing/2010/main" val="0"/>
              </a:ext>
            </a:extLst>
          </a:blip>
          <a:srcRect/>
          <a:stretch/>
        </p:blipFill>
        <p:spPr bwMode="auto">
          <a:xfrm>
            <a:off x="5964873" y="299640"/>
            <a:ext cx="719455" cy="899318"/>
          </a:xfrm>
          <a:prstGeom prst="rect">
            <a:avLst/>
          </a:prstGeom>
          <a:noFill/>
          <a:ln>
            <a:noFill/>
          </a:ln>
        </p:spPr>
      </p:pic>
      <p:sp>
        <p:nvSpPr>
          <p:cNvPr id="27" name="TextBox 26">
            <a:extLst>
              <a:ext uri="{FF2B5EF4-FFF2-40B4-BE49-F238E27FC236}">
                <a16:creationId xmlns:a16="http://schemas.microsoft.com/office/drawing/2014/main" id="{37AE829D-EF6B-572F-04CB-267096ECD012}"/>
              </a:ext>
            </a:extLst>
          </p:cNvPr>
          <p:cNvSpPr txBox="1"/>
          <p:nvPr/>
        </p:nvSpPr>
        <p:spPr>
          <a:xfrm>
            <a:off x="0" y="1190524"/>
            <a:ext cx="6858000" cy="236406"/>
          </a:xfrm>
          <a:prstGeom prst="rect">
            <a:avLst/>
          </a:prstGeom>
          <a:noFill/>
        </p:spPr>
        <p:txBody>
          <a:bodyPr wrap="square" lIns="180000" tIns="36000" rIns="180000" bIns="0">
            <a:spAutoFit/>
          </a:bodyPr>
          <a:lstStyle/>
          <a:p>
            <a:pPr algn="ctr"/>
            <a:r>
              <a:rPr lang="en-GB" sz="1300" b="1" dirty="0"/>
              <a:t>Emergency Prayer Chain</a:t>
            </a:r>
            <a:r>
              <a:rPr lang="en-GB" sz="1300" dirty="0"/>
              <a:t> - </a:t>
            </a:r>
            <a:r>
              <a:rPr lang="en-GB" sz="1300" dirty="0">
                <a:hlinkClick r:id="rId3"/>
              </a:rPr>
              <a:t>jenny.britt@yahoo.com</a:t>
            </a:r>
            <a:endParaRPr lang="en-GB" sz="1300" dirty="0"/>
          </a:p>
        </p:txBody>
      </p:sp>
      <p:sp>
        <p:nvSpPr>
          <p:cNvPr id="33" name="TextBox 32">
            <a:extLst>
              <a:ext uri="{FF2B5EF4-FFF2-40B4-BE49-F238E27FC236}">
                <a16:creationId xmlns:a16="http://schemas.microsoft.com/office/drawing/2014/main" id="{009CC31A-C0F5-8746-EDCD-064E0ACD4B8C}"/>
              </a:ext>
            </a:extLst>
          </p:cNvPr>
          <p:cNvSpPr txBox="1"/>
          <p:nvPr/>
        </p:nvSpPr>
        <p:spPr>
          <a:xfrm>
            <a:off x="0" y="1625074"/>
            <a:ext cx="6858000" cy="3237228"/>
          </a:xfrm>
          <a:prstGeom prst="rect">
            <a:avLst/>
          </a:prstGeom>
          <a:noFill/>
        </p:spPr>
        <p:txBody>
          <a:bodyPr wrap="square" lIns="180000" tIns="36000" rIns="180000" bIns="0">
            <a:spAutoFit/>
          </a:bodyPr>
          <a:lstStyle/>
          <a:p>
            <a:pPr algn="just"/>
            <a:endParaRPr lang="en-US" sz="1300" dirty="0"/>
          </a:p>
          <a:p>
            <a:pPr algn="just"/>
            <a:r>
              <a:rPr lang="en-US" sz="1300" b="1" dirty="0"/>
              <a:t>FUNERAL – LORETTA RAMSWELL </a:t>
            </a:r>
            <a:r>
              <a:rPr lang="en-US" sz="1300" dirty="0"/>
              <a:t>Everyone is welcome to attend the funeral of the late Loretta Ramswell on Monday 9 November at 11am.</a:t>
            </a:r>
          </a:p>
          <a:p>
            <a:pPr algn="just"/>
            <a:endParaRPr lang="en-US" sz="1300" dirty="0"/>
          </a:p>
          <a:p>
            <a:pPr algn="just"/>
            <a:r>
              <a:rPr lang="en-US" sz="1300" b="1" dirty="0"/>
              <a:t>SONGS OF PRAISE </a:t>
            </a:r>
            <a:r>
              <a:rPr lang="en-US" sz="1300" dirty="0"/>
              <a:t>The next Songs of Praise is this Wednesday 11, 3.30pm at Lea Springs. You are invited to join us for singing, readings, and lovely time chatting together over tea and biscuits. </a:t>
            </a:r>
          </a:p>
          <a:p>
            <a:pPr algn="just"/>
            <a:endParaRPr lang="en-US" sz="1300" b="1" dirty="0"/>
          </a:p>
          <a:p>
            <a:r>
              <a:rPr lang="en-US" sz="1300" b="1" dirty="0"/>
              <a:t>BIBLE STUDY GROUP </a:t>
            </a:r>
            <a:r>
              <a:rPr lang="en-US" sz="1300" dirty="0"/>
              <a:t>The bible study group will restart from Monday 16 November at 2.30pm in the Gordon Facer room for a period of 5 weeks. All are welcome. </a:t>
            </a:r>
          </a:p>
          <a:p>
            <a:pPr algn="just"/>
            <a:endParaRPr lang="en-US" sz="1300" b="1" dirty="0"/>
          </a:p>
          <a:p>
            <a:pPr algn="just"/>
            <a:r>
              <a:rPr lang="en-US" sz="1300" b="1" dirty="0"/>
              <a:t>KNIT AND KNATTER </a:t>
            </a:r>
            <a:r>
              <a:rPr lang="en-US" sz="1300" dirty="0"/>
              <a:t>Will now be meeting on a Thursday afternoon rather than a Wednesday starting next week - 12 November. It starts at 2pm, do come along and join us.</a:t>
            </a:r>
          </a:p>
          <a:p>
            <a:pPr algn="just"/>
            <a:endParaRPr lang="en-US" sz="1300" dirty="0"/>
          </a:p>
          <a:p>
            <a:pPr algn="just"/>
            <a:endParaRPr lang="en-US" sz="1300" dirty="0"/>
          </a:p>
          <a:p>
            <a:pPr algn="just"/>
            <a:endParaRPr lang="en-GB" sz="1300" dirty="0"/>
          </a:p>
        </p:txBody>
      </p:sp>
      <p:cxnSp>
        <p:nvCxnSpPr>
          <p:cNvPr id="34" name="Straight Connector 33">
            <a:extLst>
              <a:ext uri="{FF2B5EF4-FFF2-40B4-BE49-F238E27FC236}">
                <a16:creationId xmlns:a16="http://schemas.microsoft.com/office/drawing/2014/main" id="{1A1F2390-0B2A-3D51-5367-9A0933FEE9E5}"/>
              </a:ext>
            </a:extLst>
          </p:cNvPr>
          <p:cNvCxnSpPr>
            <a:cxnSpLocks/>
          </p:cNvCxnSpPr>
          <p:nvPr/>
        </p:nvCxnSpPr>
        <p:spPr>
          <a:xfrm>
            <a:off x="189000" y="4407414"/>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
        <p:nvSpPr>
          <p:cNvPr id="6" name="TextBox 5">
            <a:extLst>
              <a:ext uri="{FF2B5EF4-FFF2-40B4-BE49-F238E27FC236}">
                <a16:creationId xmlns:a16="http://schemas.microsoft.com/office/drawing/2014/main" id="{F8B2BBF9-7065-DF7D-E072-287313568C54}"/>
              </a:ext>
            </a:extLst>
          </p:cNvPr>
          <p:cNvSpPr txBox="1"/>
          <p:nvPr/>
        </p:nvSpPr>
        <p:spPr>
          <a:xfrm>
            <a:off x="0" y="4407414"/>
            <a:ext cx="6858000" cy="1097597"/>
          </a:xfrm>
          <a:prstGeom prst="rect">
            <a:avLst/>
          </a:prstGeom>
          <a:noFill/>
        </p:spPr>
        <p:txBody>
          <a:bodyPr wrap="none" lIns="180000" tIns="108000" rIns="180000" anchor="ctr" anchorCtr="0">
            <a:noAutofit/>
          </a:bodyPr>
          <a:lstStyle/>
          <a:p>
            <a:pPr algn="ctr">
              <a:spcBef>
                <a:spcPts val="600"/>
              </a:spcBef>
              <a:spcAft>
                <a:spcPts val="600"/>
              </a:spcAft>
              <a:buNone/>
            </a:pPr>
            <a:r>
              <a:rPr lang="en-GB" sz="2000" b="1" kern="100" spc="100" dirty="0">
                <a:solidFill>
                  <a:srgbClr val="2B4593"/>
                </a:solidFill>
                <a:effectLst/>
                <a:latin typeface="Lato" panose="020F0502020204030203" pitchFamily="34" charset="0"/>
              </a:rPr>
              <a:t>St Mary’s Church Notices</a:t>
            </a:r>
          </a:p>
          <a:p>
            <a:pPr algn="ctr">
              <a:buNone/>
            </a:pPr>
            <a:r>
              <a:rPr lang="en-GB" sz="1400" i="1" dirty="0">
                <a:solidFill>
                  <a:srgbClr val="2B4593"/>
                </a:solidFill>
              </a:rPr>
              <a:t>www.stmarysharpenden.org</a:t>
            </a:r>
            <a:endParaRPr lang="en-GB" sz="2800" b="1" kern="100" spc="100" dirty="0">
              <a:solidFill>
                <a:srgbClr val="2B4593"/>
              </a:solidFill>
              <a:effectLst/>
              <a:latin typeface="Lato" panose="020F0502020204030203" pitchFamily="34" charset="0"/>
            </a:endParaRPr>
          </a:p>
        </p:txBody>
      </p:sp>
      <p:pic>
        <p:nvPicPr>
          <p:cNvPr id="7" name="Picture 6">
            <a:extLst>
              <a:ext uri="{FF2B5EF4-FFF2-40B4-BE49-F238E27FC236}">
                <a16:creationId xmlns:a16="http://schemas.microsoft.com/office/drawing/2014/main" id="{3BCCAF1D-A0CE-593D-9636-8EF30A0B3C9A}"/>
              </a:ext>
            </a:extLst>
          </p:cNvPr>
          <p:cNvPicPr>
            <a:picLocks/>
          </p:cNvPicPr>
          <p:nvPr/>
        </p:nvPicPr>
        <p:blipFill>
          <a:blip r:embed="rId4">
            <a:extLst>
              <a:ext uri="{28A0092B-C50C-407E-A947-70E740481C1C}">
                <a14:useLocalDpi xmlns:a14="http://schemas.microsoft.com/office/drawing/2010/main" val="0"/>
              </a:ext>
            </a:extLst>
          </a:blip>
          <a:srcRect/>
          <a:stretch/>
        </p:blipFill>
        <p:spPr bwMode="auto">
          <a:xfrm>
            <a:off x="5964873" y="4615159"/>
            <a:ext cx="719455" cy="889852"/>
          </a:xfrm>
          <a:prstGeom prst="rect">
            <a:avLst/>
          </a:prstGeom>
          <a:noFill/>
          <a:ln>
            <a:noFill/>
          </a:ln>
        </p:spPr>
      </p:pic>
      <p:cxnSp>
        <p:nvCxnSpPr>
          <p:cNvPr id="13" name="Straight Connector 12">
            <a:extLst>
              <a:ext uri="{FF2B5EF4-FFF2-40B4-BE49-F238E27FC236}">
                <a16:creationId xmlns:a16="http://schemas.microsoft.com/office/drawing/2014/main" id="{2445B0A5-413F-7282-11E5-BAA44149050A}"/>
              </a:ext>
            </a:extLst>
          </p:cNvPr>
          <p:cNvCxnSpPr>
            <a:cxnSpLocks/>
          </p:cNvCxnSpPr>
          <p:nvPr/>
        </p:nvCxnSpPr>
        <p:spPr>
          <a:xfrm>
            <a:off x="189000" y="9366825"/>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
        <p:nvSpPr>
          <p:cNvPr id="19" name="TextBox 18">
            <a:extLst>
              <a:ext uri="{FF2B5EF4-FFF2-40B4-BE49-F238E27FC236}">
                <a16:creationId xmlns:a16="http://schemas.microsoft.com/office/drawing/2014/main" id="{0A517BA2-6091-DBC6-495E-86A39EC4C21B}"/>
              </a:ext>
            </a:extLst>
          </p:cNvPr>
          <p:cNvSpPr txBox="1"/>
          <p:nvPr/>
        </p:nvSpPr>
        <p:spPr>
          <a:xfrm>
            <a:off x="15327" y="5674614"/>
            <a:ext cx="6858000" cy="1436735"/>
          </a:xfrm>
          <a:prstGeom prst="rect">
            <a:avLst/>
          </a:prstGeom>
          <a:noFill/>
        </p:spPr>
        <p:txBody>
          <a:bodyPr wrap="square" lIns="180000" tIns="36000" rIns="180000" bIns="0">
            <a:spAutoFit/>
          </a:bodyPr>
          <a:lstStyle/>
          <a:p>
            <a:pPr algn="just"/>
            <a:r>
              <a:rPr lang="en-GB" sz="1300" b="1" dirty="0"/>
              <a:t>MORNING PRAYER </a:t>
            </a:r>
            <a:r>
              <a:rPr lang="en-US" sz="1300" b="1" dirty="0"/>
              <a:t>IN NOVEMBER </a:t>
            </a:r>
            <a:r>
              <a:rPr lang="en-US" sz="1300" dirty="0"/>
              <a:t>A short 30-minute service of Morning</a:t>
            </a:r>
            <a:r>
              <a:rPr lang="en-US" sz="1300" b="1" dirty="0"/>
              <a:t> </a:t>
            </a:r>
            <a:r>
              <a:rPr lang="en-US" sz="1300" dirty="0"/>
              <a:t>Prayer will be resuming on Tuesday mornings in November at St Mary's Church. We will be especially praying for the future of St Mary's as we seek to appoint a new Associate Vicar for the District.  If you are free at 9am on Tuesdays (10, 17 and 24</a:t>
            </a:r>
            <a:r>
              <a:rPr lang="en-US" sz="1300" baseline="30000" dirty="0"/>
              <a:t> </a:t>
            </a:r>
            <a:r>
              <a:rPr lang="en-US" sz="1300" dirty="0"/>
              <a:t>November) please do join Nick and Jenny for this important time of prayer.</a:t>
            </a:r>
          </a:p>
          <a:p>
            <a:pPr algn="just"/>
            <a:endParaRPr lang="en-US" sz="1300" dirty="0"/>
          </a:p>
          <a:p>
            <a:pPr algn="just"/>
            <a:endParaRPr lang="en-GB" sz="1300" dirty="0"/>
          </a:p>
        </p:txBody>
      </p:sp>
      <p:sp>
        <p:nvSpPr>
          <p:cNvPr id="5" name="TextBox 4">
            <a:extLst>
              <a:ext uri="{FF2B5EF4-FFF2-40B4-BE49-F238E27FC236}">
                <a16:creationId xmlns:a16="http://schemas.microsoft.com/office/drawing/2014/main" id="{366928BF-14F2-3D6E-F38E-A8178498CB63}"/>
              </a:ext>
            </a:extLst>
          </p:cNvPr>
          <p:cNvSpPr txBox="1"/>
          <p:nvPr/>
        </p:nvSpPr>
        <p:spPr>
          <a:xfrm>
            <a:off x="1" y="6900472"/>
            <a:ext cx="6857999" cy="1092607"/>
          </a:xfrm>
          <a:prstGeom prst="rect">
            <a:avLst/>
          </a:prstGeom>
          <a:noFill/>
        </p:spPr>
        <p:txBody>
          <a:bodyPr wrap="square">
            <a:spAutoFit/>
          </a:bodyPr>
          <a:lstStyle/>
          <a:p>
            <a:pPr marL="85725">
              <a:lnSpc>
                <a:spcPct val="100000"/>
              </a:lnSpc>
              <a:buNone/>
            </a:pPr>
            <a:r>
              <a:rPr lang="en-GB" sz="1300" b="1" dirty="0"/>
              <a:t>SERVICES DURING THE VACANCY </a:t>
            </a:r>
            <a:r>
              <a:rPr lang="en-GB" sz="1300" dirty="0"/>
              <a:t>Our Sunday morning 9.30am, twice monthly Tuesday morning communions, monthly Homedell communion and monthly Simply Worship services will all run as usual during the vacancy. Where necessary visiting clergy have been booked up to and including Christmas services. Bishop Jane will be leading our worship on 17 January 2027.</a:t>
            </a:r>
          </a:p>
        </p:txBody>
      </p:sp>
    </p:spTree>
    <p:extLst>
      <p:ext uri="{BB962C8B-B14F-4D97-AF65-F5344CB8AC3E}">
        <p14:creationId xmlns:p14="http://schemas.microsoft.com/office/powerpoint/2010/main" val="2818999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7F5AFF9-2B4D-9689-ACEB-CA8563A48722}"/>
              </a:ext>
            </a:extLst>
          </p:cNvPr>
          <p:cNvSpPr txBox="1"/>
          <p:nvPr/>
        </p:nvSpPr>
        <p:spPr>
          <a:xfrm>
            <a:off x="0" y="226601"/>
            <a:ext cx="6858000" cy="369332"/>
          </a:xfrm>
          <a:prstGeom prst="rect">
            <a:avLst/>
          </a:prstGeom>
          <a:noFill/>
        </p:spPr>
        <p:txBody>
          <a:bodyPr wrap="none" lIns="180000" tIns="180000" rIns="180000" bIns="180000" anchor="ctr">
            <a:noAutofit/>
          </a:bodyPr>
          <a:lstStyle/>
          <a:p>
            <a:pPr algn="ctr"/>
            <a:r>
              <a:rPr lang="en-GB" sz="2400" b="1" dirty="0">
                <a:solidFill>
                  <a:srgbClr val="2B4593"/>
                </a:solidFill>
                <a:effectLst/>
                <a:latin typeface="Lato" panose="020F0502020204030203" pitchFamily="34" charset="0"/>
                <a:ea typeface="Aptos" panose="020B0004020202020204" pitchFamily="34" charset="0"/>
                <a:cs typeface="Times New Roman" panose="02020603050405020304" pitchFamily="18" charset="0"/>
              </a:rPr>
              <a:t>WHAT’S ON THIS WEEK</a:t>
            </a:r>
            <a:endParaRPr lang="en-GB" sz="2400" b="1" dirty="0">
              <a:solidFill>
                <a:srgbClr val="2B4593"/>
              </a:solidFill>
              <a:latin typeface="Lato" panose="020F0502020204030203" pitchFamily="34" charset="0"/>
            </a:endParaRPr>
          </a:p>
        </p:txBody>
      </p:sp>
      <p:cxnSp>
        <p:nvCxnSpPr>
          <p:cNvPr id="6" name="Straight Connector 5">
            <a:extLst>
              <a:ext uri="{FF2B5EF4-FFF2-40B4-BE49-F238E27FC236}">
                <a16:creationId xmlns:a16="http://schemas.microsoft.com/office/drawing/2014/main" id="{C4C878CE-E381-D6A8-3A99-D6FA7057398B}"/>
              </a:ext>
            </a:extLst>
          </p:cNvPr>
          <p:cNvCxnSpPr>
            <a:cxnSpLocks/>
          </p:cNvCxnSpPr>
          <p:nvPr/>
        </p:nvCxnSpPr>
        <p:spPr>
          <a:xfrm>
            <a:off x="189000" y="8604960"/>
            <a:ext cx="6480000" cy="0"/>
          </a:xfrm>
          <a:prstGeom prst="line">
            <a:avLst/>
          </a:prstGeom>
          <a:ln w="6350">
            <a:solidFill>
              <a:schemeClr val="tx1"/>
            </a:solidFill>
          </a:ln>
        </p:spPr>
        <p:style>
          <a:lnRef idx="2">
            <a:schemeClr val="accent1"/>
          </a:lnRef>
          <a:fillRef idx="0">
            <a:schemeClr val="accent1"/>
          </a:fillRef>
          <a:effectRef idx="1">
            <a:schemeClr val="accent1"/>
          </a:effectRef>
          <a:fontRef idx="minor">
            <a:schemeClr val="tx1"/>
          </a:fontRef>
        </p:style>
      </p:cxnSp>
      <p:sp>
        <p:nvSpPr>
          <p:cNvPr id="12" name="TextBox 11">
            <a:extLst>
              <a:ext uri="{FF2B5EF4-FFF2-40B4-BE49-F238E27FC236}">
                <a16:creationId xmlns:a16="http://schemas.microsoft.com/office/drawing/2014/main" id="{41652EF3-1257-30EE-2DD1-025B1301FD28}"/>
              </a:ext>
            </a:extLst>
          </p:cNvPr>
          <p:cNvSpPr txBox="1"/>
          <p:nvPr/>
        </p:nvSpPr>
        <p:spPr>
          <a:xfrm>
            <a:off x="0" y="8694514"/>
            <a:ext cx="6858000" cy="938719"/>
          </a:xfrm>
          <a:prstGeom prst="rect">
            <a:avLst/>
          </a:prstGeom>
          <a:noFill/>
        </p:spPr>
        <p:txBody>
          <a:bodyPr wrap="square">
            <a:spAutoFit/>
          </a:bodyPr>
          <a:lstStyle/>
          <a:p>
            <a:pPr lvl="1"/>
            <a:r>
              <a:rPr lang="en-GB" sz="1600" b="1" dirty="0"/>
              <a:t>Readings</a:t>
            </a:r>
          </a:p>
          <a:p>
            <a:pPr lvl="3"/>
            <a:r>
              <a:rPr lang="en-US" sz="1300" dirty="0"/>
              <a:t>Zephaniah 1.7, 12-18 </a:t>
            </a:r>
          </a:p>
          <a:p>
            <a:pPr lvl="3"/>
            <a:r>
              <a:rPr lang="en-US" sz="1300" dirty="0"/>
              <a:t>1 Thessalonians 5.1-11</a:t>
            </a:r>
            <a:endParaRPr lang="en-GB" sz="1300" dirty="0">
              <a:solidFill>
                <a:srgbClr val="FF0000"/>
              </a:solidFill>
            </a:endParaRPr>
          </a:p>
          <a:p>
            <a:pPr lvl="3"/>
            <a:r>
              <a:rPr lang="en-US" sz="1300" dirty="0"/>
              <a:t>Matthew 25.14-30</a:t>
            </a:r>
            <a:endParaRPr lang="en-GB" sz="1300" dirty="0">
              <a:solidFill>
                <a:srgbClr val="FF0000"/>
              </a:solidFill>
            </a:endParaRPr>
          </a:p>
        </p:txBody>
      </p:sp>
      <p:grpSp>
        <p:nvGrpSpPr>
          <p:cNvPr id="32" name="Group 31">
            <a:extLst>
              <a:ext uri="{FF2B5EF4-FFF2-40B4-BE49-F238E27FC236}">
                <a16:creationId xmlns:a16="http://schemas.microsoft.com/office/drawing/2014/main" id="{09C3AC1D-C8AD-A110-6C97-C58DFF6E5297}"/>
              </a:ext>
            </a:extLst>
          </p:cNvPr>
          <p:cNvGrpSpPr/>
          <p:nvPr/>
        </p:nvGrpSpPr>
        <p:grpSpPr>
          <a:xfrm>
            <a:off x="0" y="3282970"/>
            <a:ext cx="6858000" cy="5880903"/>
            <a:chOff x="0" y="6330757"/>
            <a:chExt cx="6858000" cy="7019369"/>
          </a:xfrm>
        </p:grpSpPr>
        <p:sp>
          <p:nvSpPr>
            <p:cNvPr id="5" name="TextBox 4">
              <a:extLst>
                <a:ext uri="{FF2B5EF4-FFF2-40B4-BE49-F238E27FC236}">
                  <a16:creationId xmlns:a16="http://schemas.microsoft.com/office/drawing/2014/main" id="{073E15FA-7541-D02A-1297-1C3C09DE11FD}"/>
                </a:ext>
              </a:extLst>
            </p:cNvPr>
            <p:cNvSpPr txBox="1"/>
            <p:nvPr/>
          </p:nvSpPr>
          <p:spPr>
            <a:xfrm>
              <a:off x="0" y="6808035"/>
              <a:ext cx="6858000" cy="6542091"/>
            </a:xfrm>
            <a:prstGeom prst="rect">
              <a:avLst/>
            </a:prstGeom>
            <a:noFill/>
          </p:spPr>
          <p:txBody>
            <a:bodyPr wrap="square">
              <a:noAutofit/>
            </a:bodyPr>
            <a:lstStyle/>
            <a:p>
              <a:pPr marL="457200">
                <a:spcBef>
                  <a:spcPts val="600"/>
                </a:spcBef>
                <a:buNone/>
              </a:pPr>
              <a:r>
                <a:rPr lang="en-GB" sz="1600" kern="100" dirty="0">
                  <a:effectLst/>
                  <a:latin typeface="+mn-lt"/>
                  <a:ea typeface="Aptos" panose="020B0004020202020204" pitchFamily="34" charset="0"/>
                  <a:cs typeface="Times New Roman" panose="02020603050405020304" pitchFamily="18" charset="0"/>
                </a:rPr>
                <a:t>8.00am	</a:t>
              </a:r>
              <a:r>
                <a:rPr lang="en-GB" sz="1600" b="1" kern="100" dirty="0">
                  <a:effectLst/>
                  <a:latin typeface="+mn-lt"/>
                  <a:ea typeface="Aptos" panose="020B0004020202020204" pitchFamily="34" charset="0"/>
                  <a:cs typeface="Times New Roman" panose="02020603050405020304" pitchFamily="18" charset="0"/>
                </a:rPr>
                <a:t>Holy Communion </a:t>
              </a:r>
              <a:r>
                <a:rPr lang="en-GB" sz="1600" i="1" kern="100" dirty="0">
                  <a:effectLst/>
                  <a:latin typeface="+mn-lt"/>
                  <a:ea typeface="Aptos" panose="020B0004020202020204" pitchFamily="34" charset="0"/>
                  <a:cs typeface="Times New Roman" panose="02020603050405020304" pitchFamily="18" charset="0"/>
                </a:rPr>
                <a:t>at St Nicholas’</a:t>
              </a:r>
              <a:endParaRPr lang="en-GB" sz="1600" kern="100" dirty="0">
                <a:effectLst/>
                <a:latin typeface="+mn-lt"/>
                <a:ea typeface="Aptos" panose="020B0004020202020204" pitchFamily="34" charset="0"/>
                <a:cs typeface="Times New Roman" panose="02020603050405020304" pitchFamily="18" charset="0"/>
              </a:endParaRPr>
            </a:p>
            <a:p>
              <a:pPr marL="1371600">
                <a:buNone/>
              </a:pPr>
              <a:r>
                <a:rPr lang="en-GB" sz="1600" kern="100" dirty="0">
                  <a:effectLst/>
                  <a:latin typeface="+mn-lt"/>
                  <a:ea typeface="Aptos" panose="020B0004020202020204" pitchFamily="34" charset="0"/>
                  <a:cs typeface="Times New Roman" panose="02020603050405020304" pitchFamily="18" charset="0"/>
                </a:rPr>
                <a:t>President &amp; Preacher – Rev Patrick Moriarty</a:t>
              </a:r>
            </a:p>
            <a:p>
              <a:pPr marL="457200">
                <a:spcBef>
                  <a:spcPts val="600"/>
                </a:spcBef>
                <a:buNone/>
              </a:pPr>
              <a:r>
                <a:rPr lang="en-GB" sz="1600" kern="100" dirty="0">
                  <a:effectLst/>
                  <a:latin typeface="+mn-lt"/>
                  <a:ea typeface="Aptos" panose="020B0004020202020204" pitchFamily="34" charset="0"/>
                  <a:cs typeface="Times New Roman" panose="02020603050405020304" pitchFamily="18" charset="0"/>
                </a:rPr>
                <a:t>9.30am	</a:t>
              </a:r>
              <a:r>
                <a:rPr lang="en-GB" sz="1600" b="1" kern="100" dirty="0">
                  <a:effectLst/>
                  <a:latin typeface="+mn-lt"/>
                  <a:ea typeface="Aptos" panose="020B0004020202020204" pitchFamily="34" charset="0"/>
                  <a:cs typeface="Times New Roman" panose="02020603050405020304" pitchFamily="18" charset="0"/>
                </a:rPr>
                <a:t>Sung Eucharist </a:t>
              </a:r>
              <a:r>
                <a:rPr lang="en-GB" sz="1600" i="1" kern="100" dirty="0">
                  <a:effectLst/>
                  <a:latin typeface="+mn-lt"/>
                  <a:ea typeface="Aptos" panose="020B0004020202020204" pitchFamily="34" charset="0"/>
                  <a:cs typeface="Times New Roman" panose="02020603050405020304" pitchFamily="18" charset="0"/>
                </a:rPr>
                <a:t>at St Nicholas’</a:t>
              </a:r>
              <a:endParaRPr lang="en-GB" sz="1600" kern="100" dirty="0">
                <a:effectLst/>
                <a:latin typeface="+mn-lt"/>
                <a:ea typeface="Aptos" panose="020B0004020202020204" pitchFamily="34" charset="0"/>
                <a:cs typeface="Times New Roman" panose="02020603050405020304" pitchFamily="18" charset="0"/>
              </a:endParaRPr>
            </a:p>
            <a:p>
              <a:pPr marL="1371600"/>
              <a:r>
                <a:rPr lang="en-GB" sz="1600" kern="100" dirty="0">
                  <a:ea typeface="Aptos" panose="020B0004020202020204" pitchFamily="34" charset="0"/>
                  <a:cs typeface="Times New Roman" panose="02020603050405020304" pitchFamily="18" charset="0"/>
                </a:rPr>
                <a:t>President &amp; Preacher – Rev Patrick Moriarty</a:t>
              </a:r>
            </a:p>
            <a:p>
              <a:pPr marL="1371600"/>
              <a:r>
                <a:rPr lang="en-GB" sz="1600" i="1" kern="100" dirty="0">
                  <a:ea typeface="Aptos" panose="020B0004020202020204" pitchFamily="34" charset="0"/>
                  <a:cs typeface="Times New Roman" panose="02020603050405020304" pitchFamily="18" charset="0"/>
                </a:rPr>
                <a:t>Live streamed on</a:t>
              </a:r>
              <a:r>
                <a:rPr lang="en-GB" sz="1600" kern="100" dirty="0">
                  <a:ea typeface="Aptos" panose="020B0004020202020204" pitchFamily="34" charset="0"/>
                  <a:cs typeface="Times New Roman" panose="02020603050405020304" pitchFamily="18" charset="0"/>
                </a:rPr>
                <a:t> </a:t>
              </a:r>
              <a:r>
                <a:rPr lang="en-GB" sz="1600" i="1" kern="100" dirty="0">
                  <a:ea typeface="Aptos" panose="020B000402020202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facebook.com/</a:t>
              </a:r>
              <a:r>
                <a:rPr lang="en-GB" sz="1600" i="1" kern="100" dirty="0" err="1">
                  <a:ea typeface="Aptos" panose="020B000402020202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StNicholasChurchHarpenden</a:t>
              </a:r>
              <a:endParaRPr lang="en-GB" sz="1600" kern="100" dirty="0">
                <a:ea typeface="Aptos" panose="020B0004020202020204" pitchFamily="34" charset="0"/>
                <a:cs typeface="Times New Roman" panose="02020603050405020304" pitchFamily="18" charset="0"/>
              </a:endParaRPr>
            </a:p>
            <a:p>
              <a:pPr marL="457200">
                <a:spcBef>
                  <a:spcPts val="600"/>
                </a:spcBef>
                <a:buNone/>
              </a:pPr>
              <a:r>
                <a:rPr lang="en-GB" sz="1600" kern="100" dirty="0">
                  <a:effectLst/>
                  <a:latin typeface="+mn-lt"/>
                  <a:ea typeface="Aptos" panose="020B0004020202020204" pitchFamily="34" charset="0"/>
                  <a:cs typeface="Times New Roman" panose="02020603050405020304" pitchFamily="18" charset="0"/>
                </a:rPr>
                <a:t>9.30am	</a:t>
              </a:r>
              <a:r>
                <a:rPr lang="en-GB" sz="1600" b="1" kern="100" dirty="0">
                  <a:effectLst/>
                  <a:latin typeface="+mn-lt"/>
                  <a:ea typeface="Aptos" panose="020B0004020202020204" pitchFamily="34" charset="0"/>
                  <a:cs typeface="Times New Roman" panose="02020603050405020304" pitchFamily="18" charset="0"/>
                </a:rPr>
                <a:t>Family Communion </a:t>
              </a:r>
              <a:r>
                <a:rPr lang="en-GB" sz="1600" i="1" kern="100" dirty="0">
                  <a:effectLst/>
                  <a:latin typeface="+mn-lt"/>
                  <a:ea typeface="Aptos" panose="020B0004020202020204" pitchFamily="34" charset="0"/>
                  <a:cs typeface="Times New Roman" panose="02020603050405020304" pitchFamily="18" charset="0"/>
                </a:rPr>
                <a:t>at St Mary’s</a:t>
              </a:r>
              <a:endParaRPr lang="en-GB" sz="1600" kern="100" dirty="0">
                <a:effectLst/>
                <a:latin typeface="+mn-lt"/>
                <a:ea typeface="Aptos" panose="020B0004020202020204" pitchFamily="34" charset="0"/>
                <a:cs typeface="Times New Roman" panose="02020603050405020304" pitchFamily="18" charset="0"/>
              </a:endParaRPr>
            </a:p>
            <a:p>
              <a:pPr marL="1371600">
                <a:buNone/>
              </a:pPr>
              <a:r>
                <a:rPr lang="en-GB" sz="1600" kern="100" dirty="0">
                  <a:ea typeface="Aptos" panose="020B0004020202020204" pitchFamily="34" charset="0"/>
                  <a:cs typeface="Times New Roman" panose="02020603050405020304" pitchFamily="18" charset="0"/>
                </a:rPr>
                <a:t>President &amp; Preacher – Nick Goulding</a:t>
              </a:r>
              <a:endParaRPr lang="en-GB" sz="1600" kern="100" dirty="0">
                <a:effectLst/>
                <a:latin typeface="+mn-lt"/>
                <a:ea typeface="Aptos" panose="020B0004020202020204" pitchFamily="34" charset="0"/>
                <a:cs typeface="Times New Roman" panose="02020603050405020304" pitchFamily="18" charset="0"/>
              </a:endParaRPr>
            </a:p>
            <a:p>
              <a:pPr marL="1370965">
                <a:buNone/>
              </a:pPr>
              <a:r>
                <a:rPr lang="en-GB" sz="1600" kern="100" dirty="0">
                  <a:effectLst/>
                  <a:latin typeface="+mn-lt"/>
                  <a:ea typeface="Aptos" panose="020B0004020202020204" pitchFamily="34" charset="0"/>
                  <a:cs typeface="Times New Roman" panose="02020603050405020304" pitchFamily="18" charset="0"/>
                </a:rPr>
                <a:t>	</a:t>
              </a:r>
              <a:r>
                <a:rPr lang="en-GB" sz="1600" i="1" kern="100" dirty="0">
                  <a:effectLst/>
                  <a:latin typeface="+mn-lt"/>
                  <a:ea typeface="Aptos" panose="020B0004020202020204" pitchFamily="34" charset="0"/>
                  <a:cs typeface="Times New Roman" panose="02020603050405020304" pitchFamily="18" charset="0"/>
                </a:rPr>
                <a:t>Live streamed on</a:t>
              </a:r>
              <a:r>
                <a:rPr lang="en-GB" sz="1600" kern="100" dirty="0">
                  <a:effectLst/>
                  <a:latin typeface="+mn-lt"/>
                  <a:ea typeface="Aptos" panose="020B0004020202020204" pitchFamily="34" charset="0"/>
                  <a:cs typeface="Times New Roman" panose="02020603050405020304" pitchFamily="18" charset="0"/>
                </a:rPr>
                <a:t> </a:t>
              </a:r>
              <a:r>
                <a:rPr lang="en-GB" sz="1600" i="1" u="none" strike="noStrike" kern="100" dirty="0">
                  <a:effectLst/>
                  <a:latin typeface="+mn-lt"/>
                  <a:ea typeface="Aptos" panose="020B000402020202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facebook.com/</a:t>
              </a:r>
              <a:r>
                <a:rPr lang="en-GB" sz="1600" i="1" u="none" strike="noStrike" kern="100" dirty="0" err="1">
                  <a:effectLst/>
                  <a:latin typeface="+mn-lt"/>
                  <a:ea typeface="Aptos" panose="020B000402020202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StMarysKinsbourneGreen</a:t>
              </a:r>
              <a:endParaRPr lang="en-GB" sz="1600" i="1" u="none" strike="noStrike" kern="100" dirty="0">
                <a:effectLst/>
                <a:latin typeface="+mn-lt"/>
                <a:ea typeface="Aptos" panose="020B0004020202020204" pitchFamily="34" charset="0"/>
                <a:cs typeface="Times New Roman" panose="02020603050405020304" pitchFamily="18" charset="0"/>
              </a:endParaRPr>
            </a:p>
            <a:p>
              <a:pPr marL="457200">
                <a:spcBef>
                  <a:spcPts val="600"/>
                </a:spcBef>
                <a:buNone/>
              </a:pPr>
              <a:r>
                <a:rPr lang="en-GB" sz="1600" kern="100" dirty="0">
                  <a:effectLst/>
                  <a:latin typeface="+mn-lt"/>
                  <a:ea typeface="Aptos" panose="020B0004020202020204" pitchFamily="34" charset="0"/>
                  <a:cs typeface="Times New Roman" panose="02020603050405020304" pitchFamily="18" charset="0"/>
                </a:rPr>
                <a:t>10.00am	</a:t>
              </a:r>
              <a:r>
                <a:rPr lang="en-GB" sz="1600" b="1" kern="100" dirty="0">
                  <a:ea typeface="Aptos" panose="020B0004020202020204" pitchFamily="34" charset="0"/>
                  <a:cs typeface="Times New Roman" panose="02020603050405020304" pitchFamily="18" charset="0"/>
                </a:rPr>
                <a:t>All Age Worship</a:t>
              </a:r>
              <a:r>
                <a:rPr lang="en-GB" sz="1600" b="1" kern="100" dirty="0">
                  <a:effectLst/>
                  <a:latin typeface="+mn-lt"/>
                  <a:ea typeface="Aptos" panose="020B0004020202020204" pitchFamily="34" charset="0"/>
                  <a:cs typeface="Times New Roman" panose="02020603050405020304" pitchFamily="18" charset="0"/>
                </a:rPr>
                <a:t> </a:t>
              </a:r>
              <a:r>
                <a:rPr lang="en-GB" sz="1600" i="1" kern="100" dirty="0">
                  <a:effectLst/>
                  <a:latin typeface="+mn-lt"/>
                  <a:ea typeface="Aptos" panose="020B0004020202020204" pitchFamily="34" charset="0"/>
                  <a:cs typeface="Times New Roman" panose="02020603050405020304" pitchFamily="18" charset="0"/>
                </a:rPr>
                <a:t>at All Saints</a:t>
              </a:r>
              <a:endParaRPr lang="en-GB" sz="1600" kern="100" dirty="0">
                <a:effectLst/>
                <a:latin typeface="+mn-lt"/>
                <a:ea typeface="Aptos" panose="020B0004020202020204" pitchFamily="34" charset="0"/>
                <a:cs typeface="Times New Roman" panose="02020603050405020304" pitchFamily="18" charset="0"/>
              </a:endParaRPr>
            </a:p>
            <a:p>
              <a:pPr marL="1371600">
                <a:buNone/>
              </a:pPr>
              <a:r>
                <a:rPr lang="en-GB" sz="1600" kern="100" dirty="0">
                  <a:effectLst/>
                  <a:latin typeface="+mn-lt"/>
                  <a:ea typeface="Aptos" panose="020B0004020202020204" pitchFamily="34" charset="0"/>
                  <a:cs typeface="Times New Roman" panose="02020603050405020304" pitchFamily="18" charset="0"/>
                </a:rPr>
                <a:t>President &amp; Preacher – </a:t>
              </a:r>
              <a:r>
                <a:rPr lang="en-GB" sz="1600" kern="100" dirty="0">
                  <a:ea typeface="Aptos" panose="020B0004020202020204" pitchFamily="34" charset="0"/>
                  <a:cs typeface="Times New Roman" panose="02020603050405020304" pitchFamily="18" charset="0"/>
                </a:rPr>
                <a:t>Mark Rodel</a:t>
              </a:r>
              <a:endParaRPr lang="en-GB" sz="1600" kern="100" dirty="0">
                <a:effectLst/>
                <a:latin typeface="+mn-lt"/>
                <a:ea typeface="Aptos" panose="020B0004020202020204" pitchFamily="34" charset="0"/>
                <a:cs typeface="Times New Roman" panose="02020603050405020304" pitchFamily="18" charset="0"/>
              </a:endParaRPr>
            </a:p>
            <a:p>
              <a:pPr marL="1371600">
                <a:buNone/>
              </a:pPr>
              <a:r>
                <a:rPr lang="en-GB" sz="1600" i="1" kern="100" dirty="0">
                  <a:effectLst/>
                  <a:latin typeface="+mn-lt"/>
                  <a:ea typeface="Aptos" panose="020B0004020202020204" pitchFamily="34" charset="0"/>
                  <a:cs typeface="Times New Roman" panose="02020603050405020304" pitchFamily="18" charset="0"/>
                </a:rPr>
                <a:t>Zoom details available in the weekly pew leaflet email</a:t>
              </a:r>
              <a:endParaRPr lang="en-GB" sz="1600" i="1" kern="100" dirty="0">
                <a:ea typeface="Aptos" panose="020B0004020202020204" pitchFamily="34" charset="0"/>
                <a:cs typeface="Times New Roman" panose="02020603050405020304" pitchFamily="18" charset="0"/>
              </a:endParaRPr>
            </a:p>
            <a:p>
              <a:pPr marL="457200">
                <a:spcBef>
                  <a:spcPts val="600"/>
                </a:spcBef>
                <a:buNone/>
              </a:pPr>
              <a:r>
                <a:rPr lang="en-GB" sz="1600" kern="100" dirty="0">
                  <a:effectLst/>
                  <a:latin typeface="+mn-lt"/>
                  <a:ea typeface="Aptos" panose="020B0004020202020204" pitchFamily="34" charset="0"/>
                  <a:cs typeface="Times New Roman" panose="02020603050405020304" pitchFamily="18" charset="0"/>
                </a:rPr>
                <a:t>11.30am	</a:t>
              </a:r>
              <a:r>
                <a:rPr lang="en-GB" sz="1600" b="1" kern="100" dirty="0">
                  <a:effectLst/>
                  <a:latin typeface="+mn-lt"/>
                  <a:ea typeface="Aptos" panose="020B0004020202020204" pitchFamily="34" charset="0"/>
                  <a:cs typeface="Times New Roman" panose="02020603050405020304" pitchFamily="18" charset="0"/>
                </a:rPr>
                <a:t>Morning Praise </a:t>
              </a:r>
              <a:r>
                <a:rPr lang="en-GB" sz="1600" i="1" kern="100" dirty="0">
                  <a:effectLst/>
                  <a:latin typeface="+mn-lt"/>
                  <a:ea typeface="Aptos" panose="020B0004020202020204" pitchFamily="34" charset="0"/>
                  <a:cs typeface="Times New Roman" panose="02020603050405020304" pitchFamily="18" charset="0"/>
                </a:rPr>
                <a:t>at St Nicholas’</a:t>
              </a:r>
              <a:endParaRPr lang="en-GB" sz="1600" kern="100" dirty="0">
                <a:effectLst/>
                <a:latin typeface="+mn-lt"/>
                <a:ea typeface="Aptos" panose="020B0004020202020204" pitchFamily="34" charset="0"/>
                <a:cs typeface="Times New Roman" panose="02020603050405020304" pitchFamily="18" charset="0"/>
              </a:endParaRPr>
            </a:p>
            <a:p>
              <a:pPr marL="1371600">
                <a:buNone/>
              </a:pPr>
              <a:r>
                <a:rPr lang="en-GB" sz="1600" kern="100" dirty="0">
                  <a:effectLst/>
                  <a:latin typeface="+mn-lt"/>
                  <a:ea typeface="Aptos" panose="020B0004020202020204" pitchFamily="34" charset="0"/>
                  <a:cs typeface="Times New Roman" panose="02020603050405020304" pitchFamily="18" charset="0"/>
                </a:rPr>
                <a:t>Leader - </a:t>
              </a:r>
              <a:r>
                <a:rPr lang="en-GB" sz="1600" kern="100" dirty="0">
                  <a:ea typeface="Aptos" panose="020B0004020202020204" pitchFamily="34" charset="0"/>
                  <a:cs typeface="Times New Roman" panose="02020603050405020304" pitchFamily="18" charset="0"/>
                </a:rPr>
                <a:t>Revd Michael Parker</a:t>
              </a:r>
              <a:r>
                <a:rPr lang="en-GB" sz="1600" kern="100" dirty="0">
                  <a:effectLst/>
                  <a:latin typeface="+mn-lt"/>
                  <a:ea typeface="Aptos" panose="020B0004020202020204" pitchFamily="34" charset="0"/>
                  <a:cs typeface="Times New Roman" panose="02020603050405020304" pitchFamily="18" charset="0"/>
                </a:rPr>
                <a:t>; Preacher – </a:t>
              </a:r>
              <a:r>
                <a:rPr lang="en-GB" sz="1600" kern="100" dirty="0">
                  <a:ea typeface="Aptos" panose="020B0004020202020204" pitchFamily="34" charset="0"/>
                  <a:cs typeface="Times New Roman" panose="02020603050405020304" pitchFamily="18" charset="0"/>
                </a:rPr>
                <a:t>Jackie Major</a:t>
              </a:r>
            </a:p>
            <a:p>
              <a:pPr marL="457200">
                <a:spcBef>
                  <a:spcPts val="600"/>
                </a:spcBef>
                <a:buNone/>
              </a:pPr>
              <a:r>
                <a:rPr lang="en-GB" sz="1600" kern="100" dirty="0">
                  <a:ea typeface="Aptos" panose="020B0004020202020204" pitchFamily="34" charset="0"/>
                  <a:cs typeface="Times New Roman" panose="02020603050405020304" pitchFamily="18" charset="0"/>
                </a:rPr>
                <a:t>4:30pm	</a:t>
              </a:r>
              <a:r>
                <a:rPr lang="en-GB" sz="1600" b="1" kern="100" dirty="0">
                  <a:ea typeface="Aptos" panose="020B0004020202020204" pitchFamily="34" charset="0"/>
                  <a:cs typeface="Times New Roman" panose="02020603050405020304" pitchFamily="18" charset="0"/>
                </a:rPr>
                <a:t>Simply Worship </a:t>
              </a:r>
              <a:r>
                <a:rPr lang="en-GB" sz="1600" i="1" kern="100" dirty="0">
                  <a:ea typeface="Aptos" panose="020B0004020202020204" pitchFamily="34" charset="0"/>
                  <a:cs typeface="Times New Roman" panose="02020603050405020304" pitchFamily="18" charset="0"/>
                </a:rPr>
                <a:t>at St Mary’s</a:t>
              </a:r>
              <a:endParaRPr lang="en-GB" sz="1600" kern="100" dirty="0">
                <a:ea typeface="Aptos" panose="020B0004020202020204" pitchFamily="34" charset="0"/>
                <a:cs typeface="Times New Roman" panose="02020603050405020304" pitchFamily="18" charset="0"/>
              </a:endParaRPr>
            </a:p>
            <a:p>
              <a:pPr marL="1371600">
                <a:buNone/>
              </a:pPr>
              <a:r>
                <a:rPr lang="en-GB" sz="1600" kern="100" dirty="0">
                  <a:ea typeface="Aptos" panose="020B0004020202020204" pitchFamily="34" charset="0"/>
                  <a:cs typeface="Times New Roman" panose="02020603050405020304" pitchFamily="18" charset="0"/>
                </a:rPr>
                <a:t>Leader &amp; Preacher – Jenny Goulding</a:t>
              </a:r>
            </a:p>
            <a:p>
              <a:pPr marL="457200">
                <a:spcBef>
                  <a:spcPts val="600"/>
                </a:spcBef>
                <a:buNone/>
              </a:pPr>
              <a:r>
                <a:rPr lang="en-GB" sz="1600" kern="100" dirty="0">
                  <a:ea typeface="Aptos" panose="020B0004020202020204" pitchFamily="34" charset="0"/>
                  <a:cs typeface="Times New Roman" panose="02020603050405020304" pitchFamily="18" charset="0"/>
                </a:rPr>
                <a:t>6.30pm	</a:t>
              </a:r>
              <a:r>
                <a:rPr lang="en-GB" sz="1600" b="1" kern="100" dirty="0">
                  <a:ea typeface="Aptos" panose="020B0004020202020204" pitchFamily="34" charset="0"/>
                  <a:cs typeface="Times New Roman" panose="02020603050405020304" pitchFamily="18" charset="0"/>
                </a:rPr>
                <a:t>Choral Evensong </a:t>
              </a:r>
              <a:r>
                <a:rPr lang="en-GB" sz="1600" i="1" kern="100" dirty="0">
                  <a:ea typeface="Aptos" panose="020B0004020202020204" pitchFamily="34" charset="0"/>
                  <a:cs typeface="Times New Roman" panose="02020603050405020304" pitchFamily="18" charset="0"/>
                </a:rPr>
                <a:t>at St Nicholas’</a:t>
              </a:r>
            </a:p>
            <a:p>
              <a:pPr marL="457200">
                <a:spcBef>
                  <a:spcPts val="600"/>
                </a:spcBef>
                <a:buNone/>
              </a:pPr>
              <a:endParaRPr lang="en-GB" sz="1200" i="1" kern="100" dirty="0">
                <a:effectLst/>
                <a:latin typeface="+mn-lt"/>
                <a:ea typeface="Aptos" panose="020B0004020202020204" pitchFamily="34" charset="0"/>
                <a:cs typeface="Times New Roman" panose="02020603050405020304" pitchFamily="18" charset="0"/>
              </a:endParaRPr>
            </a:p>
            <a:p>
              <a:pPr marL="457200">
                <a:spcBef>
                  <a:spcPts val="600"/>
                </a:spcBef>
                <a:buNone/>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28C1896E-9FE9-A0EC-5BC0-A46D8AA1EC60}"/>
                </a:ext>
              </a:extLst>
            </p:cNvPr>
            <p:cNvSpPr txBox="1"/>
            <p:nvPr/>
          </p:nvSpPr>
          <p:spPr>
            <a:xfrm>
              <a:off x="0" y="6330757"/>
              <a:ext cx="6858000" cy="404094"/>
            </a:xfrm>
            <a:prstGeom prst="rect">
              <a:avLst/>
            </a:prstGeom>
            <a:noFill/>
          </p:spPr>
          <p:txBody>
            <a:bodyPr wrap="square" lIns="540000">
              <a:spAutoFit/>
            </a:bodyPr>
            <a:lstStyle/>
            <a:p>
              <a:r>
                <a:rPr lang="en-GB" sz="1600" b="1" dirty="0">
                  <a:effectLst/>
                  <a:latin typeface="+mn-lt"/>
                  <a:ea typeface="Aptos" panose="020B0004020202020204" pitchFamily="34" charset="0"/>
                  <a:cs typeface="Times New Roman" panose="02020603050405020304" pitchFamily="18" charset="0"/>
                </a:rPr>
                <a:t>Sunday 15</a:t>
              </a:r>
              <a:r>
                <a:rPr lang="en-GB" sz="1600" b="1" dirty="0">
                  <a:ea typeface="Aptos" panose="020B0004020202020204" pitchFamily="34" charset="0"/>
                  <a:cs typeface="Times New Roman" panose="02020603050405020304" pitchFamily="18" charset="0"/>
                </a:rPr>
                <a:t> November </a:t>
              </a:r>
              <a:r>
                <a:rPr lang="en-GB" sz="1600" dirty="0">
                  <a:ea typeface="Aptos" panose="020B0004020202020204" pitchFamily="34" charset="0"/>
                  <a:cs typeface="Times New Roman" panose="02020603050405020304" pitchFamily="18" charset="0"/>
                </a:rPr>
                <a:t>The Second Sunday Before Advent</a:t>
              </a:r>
              <a:endParaRPr lang="en-GB" sz="1600" dirty="0">
                <a:solidFill>
                  <a:srgbClr val="FF0000"/>
                </a:solidFill>
                <a:ea typeface="Lato" panose="020F0502020204030203" pitchFamily="34" charset="0"/>
                <a:cs typeface="Lato" panose="020F0502020204030203" pitchFamily="34" charset="0"/>
              </a:endParaRPr>
            </a:p>
          </p:txBody>
        </p:sp>
      </p:grpSp>
      <p:sp>
        <p:nvSpPr>
          <p:cNvPr id="8" name="TextBox 7">
            <a:extLst>
              <a:ext uri="{FF2B5EF4-FFF2-40B4-BE49-F238E27FC236}">
                <a16:creationId xmlns:a16="http://schemas.microsoft.com/office/drawing/2014/main" id="{B0C850BE-0C59-428C-5417-883038D7336A}"/>
              </a:ext>
            </a:extLst>
          </p:cNvPr>
          <p:cNvSpPr txBox="1"/>
          <p:nvPr/>
        </p:nvSpPr>
        <p:spPr>
          <a:xfrm>
            <a:off x="0" y="2205765"/>
            <a:ext cx="6858000" cy="1015663"/>
          </a:xfrm>
          <a:prstGeom prst="rect">
            <a:avLst/>
          </a:prstGeom>
          <a:noFill/>
        </p:spPr>
        <p:txBody>
          <a:bodyPr wrap="square" lIns="90000">
            <a:spAutoFit/>
          </a:bodyPr>
          <a:lstStyle/>
          <a:p>
            <a:pPr marL="457200">
              <a:spcBef>
                <a:spcPts val="600"/>
              </a:spcBef>
            </a:pPr>
            <a:r>
              <a:rPr lang="en-GB" sz="1600" b="1" dirty="0">
                <a:ea typeface="Aptos" panose="020B0004020202020204" pitchFamily="34" charset="0"/>
                <a:cs typeface="Times New Roman" panose="02020603050405020304" pitchFamily="18" charset="0"/>
              </a:rPr>
              <a:t>Wednesday 11 November</a:t>
            </a:r>
          </a:p>
          <a:p>
            <a:pPr marL="457200">
              <a:spcBef>
                <a:spcPts val="600"/>
              </a:spcBef>
            </a:pPr>
            <a:r>
              <a:rPr lang="en-GB" sz="1600" kern="100" dirty="0">
                <a:effectLst/>
                <a:latin typeface="+mn-lt"/>
                <a:ea typeface="Aptos" panose="020B0004020202020204" pitchFamily="34" charset="0"/>
                <a:cs typeface="Times New Roman" panose="02020603050405020304" pitchFamily="18" charset="0"/>
              </a:rPr>
              <a:t>9.00am	</a:t>
            </a:r>
            <a:r>
              <a:rPr lang="en-GB" sz="1600" b="1" kern="100" dirty="0">
                <a:effectLst/>
                <a:latin typeface="+mn-lt"/>
                <a:ea typeface="Aptos" panose="020B0004020202020204" pitchFamily="34" charset="0"/>
                <a:cs typeface="Times New Roman" panose="02020603050405020304" pitchFamily="18" charset="0"/>
              </a:rPr>
              <a:t>Morning Prayer </a:t>
            </a:r>
            <a:r>
              <a:rPr lang="en-GB" sz="1600" i="1" kern="100" dirty="0">
                <a:effectLst/>
                <a:latin typeface="+mn-lt"/>
                <a:ea typeface="Aptos" panose="020B0004020202020204" pitchFamily="34" charset="0"/>
                <a:cs typeface="Times New Roman" panose="02020603050405020304" pitchFamily="18" charset="0"/>
              </a:rPr>
              <a:t>at St Nicholas’</a:t>
            </a:r>
            <a:endParaRPr lang="en-GB" sz="1600" kern="100" dirty="0">
              <a:effectLst/>
              <a:latin typeface="+mn-lt"/>
              <a:ea typeface="Aptos" panose="020B0004020202020204" pitchFamily="34" charset="0"/>
              <a:cs typeface="Times New Roman" panose="02020603050405020304" pitchFamily="18" charset="0"/>
            </a:endParaRPr>
          </a:p>
          <a:p>
            <a:pPr marL="457200">
              <a:spcBef>
                <a:spcPts val="600"/>
              </a:spcBef>
              <a:buNone/>
            </a:pPr>
            <a:r>
              <a:rPr lang="en-GB" sz="1600" kern="100" dirty="0">
                <a:effectLst/>
                <a:latin typeface="+mn-lt"/>
                <a:ea typeface="Aptos" panose="020B0004020202020204" pitchFamily="34" charset="0"/>
                <a:cs typeface="Times New Roman" panose="02020603050405020304" pitchFamily="18" charset="0"/>
              </a:rPr>
              <a:t>10.30am	</a:t>
            </a:r>
            <a:r>
              <a:rPr lang="en-GB" sz="1600" b="1" kern="100" dirty="0">
                <a:effectLst/>
                <a:latin typeface="+mn-lt"/>
                <a:ea typeface="Aptos" panose="020B0004020202020204" pitchFamily="34" charset="0"/>
                <a:cs typeface="Times New Roman" panose="02020603050405020304" pitchFamily="18" charset="0"/>
              </a:rPr>
              <a:t>Holy Communion </a:t>
            </a:r>
            <a:r>
              <a:rPr lang="en-GB" sz="1600" i="1" kern="100" dirty="0">
                <a:effectLst/>
                <a:latin typeface="+mn-lt"/>
                <a:ea typeface="Aptos" panose="020B0004020202020204" pitchFamily="34" charset="0"/>
                <a:cs typeface="Times New Roman" panose="02020603050405020304" pitchFamily="18" charset="0"/>
              </a:rPr>
              <a:t>at St Nicholas’</a:t>
            </a:r>
          </a:p>
        </p:txBody>
      </p:sp>
      <p:sp>
        <p:nvSpPr>
          <p:cNvPr id="4" name="TextBox 3">
            <a:extLst>
              <a:ext uri="{FF2B5EF4-FFF2-40B4-BE49-F238E27FC236}">
                <a16:creationId xmlns:a16="http://schemas.microsoft.com/office/drawing/2014/main" id="{D68B0A94-E921-944B-B6B8-7786C40C5153}"/>
              </a:ext>
            </a:extLst>
          </p:cNvPr>
          <p:cNvSpPr txBox="1"/>
          <p:nvPr/>
        </p:nvSpPr>
        <p:spPr>
          <a:xfrm>
            <a:off x="0" y="1492761"/>
            <a:ext cx="6858000" cy="1015663"/>
          </a:xfrm>
          <a:prstGeom prst="rect">
            <a:avLst/>
          </a:prstGeom>
          <a:noFill/>
        </p:spPr>
        <p:txBody>
          <a:bodyPr wrap="square" lIns="90000">
            <a:spAutoFit/>
          </a:bodyPr>
          <a:lstStyle/>
          <a:p>
            <a:pPr marL="457200">
              <a:spcBef>
                <a:spcPts val="600"/>
              </a:spcBef>
            </a:pPr>
            <a:r>
              <a:rPr lang="en-GB" sz="1600" b="1" dirty="0">
                <a:ea typeface="Aptos" panose="020B0004020202020204" pitchFamily="34" charset="0"/>
                <a:cs typeface="Times New Roman" panose="02020603050405020304" pitchFamily="18" charset="0"/>
              </a:rPr>
              <a:t>Tuesday 10 November</a:t>
            </a:r>
          </a:p>
          <a:p>
            <a:pPr marL="457200">
              <a:spcBef>
                <a:spcPts val="600"/>
              </a:spcBef>
            </a:pPr>
            <a:r>
              <a:rPr lang="en-GB" sz="1600" kern="100" dirty="0">
                <a:effectLst/>
                <a:latin typeface="+mn-lt"/>
                <a:ea typeface="Aptos" panose="020B0004020202020204" pitchFamily="34" charset="0"/>
                <a:cs typeface="Times New Roman" panose="02020603050405020304" pitchFamily="18" charset="0"/>
              </a:rPr>
              <a:t>9.00am	</a:t>
            </a:r>
            <a:r>
              <a:rPr lang="en-GB" sz="1600" b="1" kern="100" dirty="0">
                <a:effectLst/>
                <a:latin typeface="+mn-lt"/>
                <a:ea typeface="Aptos" panose="020B0004020202020204" pitchFamily="34" charset="0"/>
                <a:cs typeface="Times New Roman" panose="02020603050405020304" pitchFamily="18" charset="0"/>
              </a:rPr>
              <a:t>Morning Prayer </a:t>
            </a:r>
            <a:r>
              <a:rPr lang="en-GB" sz="1600" i="1" kern="100" dirty="0">
                <a:effectLst/>
                <a:latin typeface="+mn-lt"/>
                <a:ea typeface="Aptos" panose="020B0004020202020204" pitchFamily="34" charset="0"/>
                <a:cs typeface="Times New Roman" panose="02020603050405020304" pitchFamily="18" charset="0"/>
              </a:rPr>
              <a:t>at </a:t>
            </a:r>
            <a:r>
              <a:rPr lang="en-GB" sz="1600" i="1" kern="100" dirty="0">
                <a:ea typeface="Aptos" panose="020B0004020202020204" pitchFamily="34" charset="0"/>
                <a:cs typeface="Times New Roman" panose="02020603050405020304" pitchFamily="18" charset="0"/>
              </a:rPr>
              <a:t>St Mary’s</a:t>
            </a:r>
            <a:endParaRPr lang="en-GB" sz="1600" kern="100" dirty="0">
              <a:effectLst/>
              <a:latin typeface="+mn-lt"/>
              <a:ea typeface="Aptos" panose="020B0004020202020204" pitchFamily="34" charset="0"/>
              <a:cs typeface="Times New Roman" panose="02020603050405020304" pitchFamily="18" charset="0"/>
            </a:endParaRPr>
          </a:p>
          <a:p>
            <a:pPr marL="457200">
              <a:spcBef>
                <a:spcPts val="600"/>
              </a:spcBef>
              <a:buNone/>
            </a:pPr>
            <a:endParaRPr lang="en-GB" sz="1600" i="1" kern="100" dirty="0">
              <a:effectLst/>
              <a:latin typeface="+mn-lt"/>
              <a:ea typeface="Aptos" panose="020B000402020202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83724C9F-5BA6-F286-3E99-E56B25319B1F}"/>
              </a:ext>
            </a:extLst>
          </p:cNvPr>
          <p:cNvSpPr txBox="1"/>
          <p:nvPr/>
        </p:nvSpPr>
        <p:spPr>
          <a:xfrm>
            <a:off x="0" y="803230"/>
            <a:ext cx="6858000" cy="984885"/>
          </a:xfrm>
          <a:prstGeom prst="rect">
            <a:avLst/>
          </a:prstGeom>
          <a:noFill/>
        </p:spPr>
        <p:txBody>
          <a:bodyPr wrap="square" lIns="90000">
            <a:spAutoFit/>
          </a:bodyPr>
          <a:lstStyle/>
          <a:p>
            <a:pPr marL="457200">
              <a:spcBef>
                <a:spcPts val="600"/>
              </a:spcBef>
            </a:pPr>
            <a:r>
              <a:rPr lang="en-GB" sz="1600" b="1" dirty="0">
                <a:ea typeface="Aptos" panose="020B0004020202020204" pitchFamily="34" charset="0"/>
                <a:cs typeface="Times New Roman" panose="02020603050405020304" pitchFamily="18" charset="0"/>
              </a:rPr>
              <a:t>Monday 9 November</a:t>
            </a:r>
          </a:p>
          <a:p>
            <a:pPr marL="457200">
              <a:spcBef>
                <a:spcPts val="600"/>
              </a:spcBef>
            </a:pPr>
            <a:r>
              <a:rPr lang="en-US" sz="1600" dirty="0"/>
              <a:t>11am 	</a:t>
            </a:r>
            <a:r>
              <a:rPr lang="en-US" sz="1600" b="1" dirty="0"/>
              <a:t>Funeral of the late Loretta Ramswell </a:t>
            </a:r>
            <a:r>
              <a:rPr lang="en-US" sz="1600" i="1" dirty="0"/>
              <a:t>at All Saints’</a:t>
            </a:r>
            <a:endParaRPr lang="en-GB" sz="1600" kern="100" dirty="0">
              <a:effectLst/>
              <a:latin typeface="+mn-lt"/>
              <a:ea typeface="Aptos" panose="020B0004020202020204" pitchFamily="34" charset="0"/>
              <a:cs typeface="Times New Roman" panose="02020603050405020304" pitchFamily="18" charset="0"/>
            </a:endParaRPr>
          </a:p>
          <a:p>
            <a:pPr marL="457200">
              <a:spcBef>
                <a:spcPts val="600"/>
              </a:spcBef>
              <a:buNone/>
            </a:pPr>
            <a:endParaRPr lang="en-GB" sz="1600" i="1"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34132657"/>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2B4593"/>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5808</TotalTime>
  <Words>3172</Words>
  <Application>Microsoft Office PowerPoint</Application>
  <PresentationFormat>A4 Paper (210x297 mm)</PresentationFormat>
  <Paragraphs>157</Paragraphs>
  <Slides>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Aptos</vt:lpstr>
      <vt:lpstr>Aptos Display</vt:lpstr>
      <vt:lpstr>Arial</vt:lpstr>
      <vt:lpstr>Calibri</vt:lpstr>
      <vt:lpstr>Georgia</vt:lpstr>
      <vt:lpstr>Lato</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Parish of Harpenden Pew Leaflet</dc:title>
  <dc:subject/>
  <dc:creator>Tony Price</dc:creator>
  <cp:lastModifiedBy>Parish Harpenden</cp:lastModifiedBy>
  <cp:revision>4</cp:revision>
  <cp:lastPrinted>2026-11-06T13:12:29Z</cp:lastPrinted>
  <dcterms:created xsi:type="dcterms:W3CDTF">2026-10-05T08:27:54Z</dcterms:created>
  <dcterms:modified xsi:type="dcterms:W3CDTF">2026-11-06T13:58:03Z</dcterms:modified>
</cp:coreProperties>
</file>